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3"/>
  </p:notesMasterIdLst>
  <p:sldIdLst>
    <p:sldId id="319" r:id="rId2"/>
    <p:sldId id="320" r:id="rId3"/>
    <p:sldId id="265" r:id="rId4"/>
    <p:sldId id="279" r:id="rId5"/>
    <p:sldId id="321" r:id="rId6"/>
    <p:sldId id="263" r:id="rId7"/>
    <p:sldId id="266" r:id="rId8"/>
    <p:sldId id="301" r:id="rId9"/>
    <p:sldId id="302" r:id="rId10"/>
    <p:sldId id="259" r:id="rId11"/>
    <p:sldId id="261" r:id="rId12"/>
    <p:sldId id="322" r:id="rId13"/>
    <p:sldId id="323" r:id="rId14"/>
    <p:sldId id="324" r:id="rId15"/>
    <p:sldId id="317" r:id="rId16"/>
    <p:sldId id="318" r:id="rId17"/>
    <p:sldId id="274" r:id="rId18"/>
    <p:sldId id="275" r:id="rId19"/>
    <p:sldId id="297" r:id="rId20"/>
    <p:sldId id="269" r:id="rId21"/>
    <p:sldId id="303" r:id="rId22"/>
    <p:sldId id="316" r:id="rId23"/>
    <p:sldId id="298" r:id="rId24"/>
    <p:sldId id="315" r:id="rId25"/>
    <p:sldId id="286" r:id="rId26"/>
    <p:sldId id="288" r:id="rId27"/>
    <p:sldId id="312" r:id="rId28"/>
    <p:sldId id="311" r:id="rId29"/>
    <p:sldId id="304" r:id="rId30"/>
    <p:sldId id="310" r:id="rId31"/>
    <p:sldId id="308" r:id="rId32"/>
    <p:sldId id="309" r:id="rId33"/>
    <p:sldId id="328" r:id="rId34"/>
    <p:sldId id="329" r:id="rId35"/>
    <p:sldId id="330" r:id="rId36"/>
    <p:sldId id="270" r:id="rId37"/>
    <p:sldId id="281" r:id="rId38"/>
    <p:sldId id="283" r:id="rId39"/>
    <p:sldId id="278" r:id="rId40"/>
    <p:sldId id="300" r:id="rId41"/>
    <p:sldId id="27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9F3A0-AE99-47FA-A926-6F5A600BC604}" type="datetimeFigureOut">
              <a:rPr lang="en-US" smtClean="0"/>
              <a:pPr/>
              <a:t>8/30/2014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C93C0-CE53-4C82-896E-EA8C6931BF7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CF8C-9E4D-4783-933E-0976063C95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590-A90C-4876-9D3C-8B7C234ECA58}" type="datetimeFigureOut">
              <a:rPr lang="en-US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CF8C-9E4D-4783-933E-0976063C95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541800"/>
            <a:ext cx="28956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541800"/>
            <a:ext cx="2133600" cy="365125"/>
          </a:xfrm>
        </p:spPr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541800"/>
            <a:ext cx="28956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541800"/>
            <a:ext cx="2133600" cy="365125"/>
          </a:xfrm>
        </p:spPr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541800"/>
            <a:ext cx="28956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541800"/>
            <a:ext cx="2133600" cy="365125"/>
          </a:xfrm>
        </p:spPr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541800"/>
            <a:ext cx="28956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541800"/>
            <a:ext cx="2133600" cy="365125"/>
          </a:xfrm>
        </p:spPr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400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07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5507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3475-56F1-4153-BAA7-B28C30EAE4EC}" type="datetimeFigureOut">
              <a:rPr lang="en-IN" smtClean="0"/>
              <a:pPr/>
              <a:t>8/30/2014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D6FA-83C4-4D34-BEB8-9C93B67F6A8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60" r:id="rId15"/>
    <p:sldLayoutId id="2147483761" r:id="rId16"/>
    <p:sldLayoutId id="2147483762" r:id="rId17"/>
    <p:sldLayoutId id="2147483763" r:id="rId18"/>
    <p:sldLayoutId id="2147483766" r:id="rId19"/>
    <p:sldLayoutId id="2147483768" r:id="rId20"/>
    <p:sldLayoutId id="2147483774" r:id="rId21"/>
    <p:sldLayoutId id="2147483776" r:id="rId22"/>
    <p:sldLayoutId id="2147483777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PARANEOPLASTIC  SYNDROMES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Dr. K </a:t>
            </a:r>
            <a:r>
              <a:rPr lang="en-US" dirty="0" err="1" smtClean="0"/>
              <a:t>K</a:t>
            </a:r>
            <a:r>
              <a:rPr lang="en-US" dirty="0" smtClean="0"/>
              <a:t> Sawlani</a:t>
            </a:r>
          </a:p>
          <a:p>
            <a:r>
              <a:rPr lang="en-US" dirty="0" smtClean="0"/>
              <a:t>Department of Medicine</a:t>
            </a:r>
          </a:p>
          <a:p>
            <a:r>
              <a:rPr lang="en-US" dirty="0" smtClean="0"/>
              <a:t>KGMU</a:t>
            </a:r>
          </a:p>
          <a:p>
            <a:r>
              <a:rPr lang="en-US" dirty="0" smtClean="0"/>
              <a:t>19.08.2014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cap="all" dirty="0" err="1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Paraneoplastic</a:t>
            </a:r>
            <a:r>
              <a:rPr lang="en-US" sz="3200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Hematologic syndromes</a:t>
            </a:r>
            <a:endParaRPr lang="en-IN" sz="3200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0859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46880"/>
                <a:gridCol w="2025446"/>
                <a:gridCol w="4743110"/>
              </a:tblGrid>
              <a:tr h="61888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Syndrome</a:t>
                      </a:r>
                      <a:endParaRPr lang="en-IN" b="1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Proteins</a:t>
                      </a:r>
                      <a:endParaRPr lang="en-IN" b="1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Cancers Typically Associated with Syndrome</a:t>
                      </a:r>
                      <a:endParaRPr lang="en-IN" b="1" dirty="0"/>
                    </a:p>
                  </a:txBody>
                  <a:tcPr marL="22860" marR="22860" marT="22860" marB="22860"/>
                </a:tc>
              </a:tr>
              <a:tr h="1081957">
                <a:tc>
                  <a:txBody>
                    <a:bodyPr/>
                    <a:lstStyle/>
                    <a:p>
                      <a:pPr algn="l"/>
                      <a:r>
                        <a:rPr lang="en-IN" dirty="0" err="1"/>
                        <a:t>Erythrocytosis</a:t>
                      </a:r>
                      <a:endParaRPr lang="en-IN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Erythropoietin</a:t>
                      </a:r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Renal cancers</a:t>
                      </a:r>
                    </a:p>
                    <a:p>
                      <a:pPr algn="l"/>
                      <a:r>
                        <a:rPr lang="en-IN" dirty="0" err="1"/>
                        <a:t>Hepatocarcinoma</a:t>
                      </a:r>
                      <a:r>
                        <a:rPr lang="en-IN" dirty="0"/>
                        <a:t> </a:t>
                      </a:r>
                      <a:endParaRPr lang="en-IN" dirty="0" smtClean="0"/>
                    </a:p>
                    <a:p>
                      <a:pPr algn="l"/>
                      <a:r>
                        <a:rPr lang="en-IN" dirty="0" err="1" smtClean="0"/>
                        <a:t>Cerebellar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 err="1"/>
                        <a:t>hemangioblastomas</a:t>
                      </a:r>
                      <a:endParaRPr lang="en-IN" dirty="0"/>
                    </a:p>
                  </a:txBody>
                  <a:tcPr marL="22860" marR="22860" marT="22860" marB="22860"/>
                </a:tc>
              </a:tr>
              <a:tr h="1081957">
                <a:tc>
                  <a:txBody>
                    <a:bodyPr/>
                    <a:lstStyle/>
                    <a:p>
                      <a:pPr algn="l"/>
                      <a:r>
                        <a:rPr lang="en-IN" dirty="0" err="1" smtClean="0"/>
                        <a:t>Granulocytosis</a:t>
                      </a:r>
                      <a:r>
                        <a:rPr lang="en-IN" dirty="0" smtClean="0"/>
                        <a:t> (&gt;8000/</a:t>
                      </a:r>
                      <a:r>
                        <a:rPr lang="el-GR" dirty="0" smtClean="0"/>
                        <a:t>μ</a:t>
                      </a:r>
                      <a:r>
                        <a:rPr lang="en-IN" dirty="0" smtClean="0"/>
                        <a:t>L)</a:t>
                      </a:r>
                      <a:endParaRPr lang="en-IN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G-CSF,GM-CSF,IL-6</a:t>
                      </a:r>
                      <a:endParaRPr lang="en-IN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Lung </a:t>
                      </a:r>
                      <a:r>
                        <a:rPr lang="en-IN" dirty="0" smtClean="0"/>
                        <a:t>cancer,</a:t>
                      </a:r>
                      <a:r>
                        <a:rPr lang="en-IN" baseline="0" dirty="0" smtClean="0"/>
                        <a:t> GI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cancer,Ovarian</a:t>
                      </a:r>
                      <a:r>
                        <a:rPr lang="en-IN" dirty="0" smtClean="0"/>
                        <a:t> cancer</a:t>
                      </a:r>
                      <a:endParaRPr lang="en-IN" dirty="0"/>
                    </a:p>
                    <a:p>
                      <a:pPr algn="l"/>
                      <a:r>
                        <a:rPr lang="en-IN" dirty="0"/>
                        <a:t>Genitourinary </a:t>
                      </a:r>
                      <a:r>
                        <a:rPr lang="en-IN" dirty="0" smtClean="0"/>
                        <a:t>cancer, </a:t>
                      </a:r>
                      <a:r>
                        <a:rPr lang="en-IN" dirty="0"/>
                        <a:t>Hodgkin's disease</a:t>
                      </a:r>
                    </a:p>
                  </a:txBody>
                  <a:tcPr marL="22860" marR="22860" marT="22860" marB="22860"/>
                </a:tc>
              </a:tr>
              <a:tr h="740286">
                <a:tc>
                  <a:txBody>
                    <a:bodyPr/>
                    <a:lstStyle/>
                    <a:p>
                      <a:pPr algn="l"/>
                      <a:r>
                        <a:rPr lang="en-IN" dirty="0" err="1"/>
                        <a:t>Thrombocytosis</a:t>
                      </a:r>
                      <a:endParaRPr lang="en-IN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IL-6</a:t>
                      </a:r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Lung cancer Gastrointestinal cancer</a:t>
                      </a:r>
                    </a:p>
                    <a:p>
                      <a:pPr algn="l"/>
                      <a:r>
                        <a:rPr lang="en-IN" dirty="0"/>
                        <a:t>Breast cancer Ovarian </a:t>
                      </a:r>
                      <a:r>
                        <a:rPr lang="en-IN" dirty="0" smtClean="0"/>
                        <a:t>cancer, </a:t>
                      </a:r>
                      <a:r>
                        <a:rPr lang="en-IN" dirty="0"/>
                        <a:t>Lymphoma</a:t>
                      </a:r>
                    </a:p>
                  </a:txBody>
                  <a:tcPr marL="22860" marR="22860" marT="22860" marB="22860"/>
                </a:tc>
              </a:tr>
              <a:tr h="461888">
                <a:tc>
                  <a:txBody>
                    <a:bodyPr/>
                    <a:lstStyle/>
                    <a:p>
                      <a:pPr algn="l"/>
                      <a:r>
                        <a:rPr lang="en-IN" dirty="0" err="1"/>
                        <a:t>Eosinophilia</a:t>
                      </a:r>
                      <a:endParaRPr lang="en-IN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IL-5</a:t>
                      </a:r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Lymphoma, </a:t>
                      </a:r>
                      <a:r>
                        <a:rPr lang="en-IN" dirty="0" err="1" smtClean="0"/>
                        <a:t>Leukemia</a:t>
                      </a:r>
                      <a:r>
                        <a:rPr lang="en-IN" dirty="0" smtClean="0"/>
                        <a:t>, </a:t>
                      </a:r>
                      <a:r>
                        <a:rPr lang="en-IN" dirty="0"/>
                        <a:t>Lung cancer</a:t>
                      </a:r>
                    </a:p>
                  </a:txBody>
                  <a:tcPr marL="22860" marR="22860" marT="22860" marB="22860"/>
                </a:tc>
              </a:tr>
              <a:tr h="1423627">
                <a:tc>
                  <a:txBody>
                    <a:bodyPr/>
                    <a:lstStyle/>
                    <a:p>
                      <a:pPr algn="l"/>
                      <a:r>
                        <a:rPr lang="en-IN" dirty="0" err="1"/>
                        <a:t>Thrombophlebitis</a:t>
                      </a:r>
                      <a:endParaRPr lang="en-IN" dirty="0"/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Unknown</a:t>
                      </a:r>
                    </a:p>
                  </a:txBody>
                  <a:tcPr marL="22860" marR="22860" marT="22860" marB="228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Lung </a:t>
                      </a:r>
                      <a:r>
                        <a:rPr lang="en-IN" dirty="0" smtClean="0"/>
                        <a:t>cancer, </a:t>
                      </a:r>
                      <a:r>
                        <a:rPr lang="en-IN" dirty="0"/>
                        <a:t>Pancreatic </a:t>
                      </a:r>
                      <a:r>
                        <a:rPr lang="en-IN" dirty="0" smtClean="0"/>
                        <a:t>cancer, GI cancer, </a:t>
                      </a:r>
                      <a:r>
                        <a:rPr lang="en-IN" dirty="0"/>
                        <a:t>Breast cancer</a:t>
                      </a:r>
                    </a:p>
                    <a:p>
                      <a:pPr algn="l"/>
                      <a:r>
                        <a:rPr lang="en-IN" dirty="0"/>
                        <a:t>Genitourinary cancer</a:t>
                      </a:r>
                    </a:p>
                    <a:p>
                      <a:pPr algn="l"/>
                      <a:r>
                        <a:rPr lang="en-IN" dirty="0" smtClean="0"/>
                        <a:t>Ovarian, Prostate cancer, </a:t>
                      </a:r>
                      <a:r>
                        <a:rPr lang="en-IN" dirty="0"/>
                        <a:t>Lymphoma</a:t>
                      </a:r>
                    </a:p>
                  </a:txBody>
                  <a:tcPr marL="22860" marR="22860" marT="22860" marB="228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b="1" dirty="0" err="1" smtClean="0">
                <a:solidFill>
                  <a:schemeClr val="tx1"/>
                </a:solidFill>
              </a:rPr>
              <a:t>Erythrocytosis</a:t>
            </a:r>
            <a:r>
              <a:rPr lang="en-IN" dirty="0" smtClean="0">
                <a:solidFill>
                  <a:schemeClr val="tx1"/>
                </a:solidFill>
              </a:rPr>
              <a:t> – 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</a:rPr>
              <a:t>Successful resection of the cancer usually resolves the </a:t>
            </a:r>
            <a:r>
              <a:rPr lang="en-IN" dirty="0" err="1" smtClean="0">
                <a:solidFill>
                  <a:schemeClr val="tx1"/>
                </a:solidFill>
              </a:rPr>
              <a:t>erythrocytosis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</a:rPr>
              <a:t> radiation therapy or chemotherapy, 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</a:rPr>
              <a:t>phlebotomy may control any symptoms related to </a:t>
            </a:r>
            <a:r>
              <a:rPr lang="en-IN" dirty="0" err="1" smtClean="0">
                <a:solidFill>
                  <a:schemeClr val="tx1"/>
                </a:solidFill>
              </a:rPr>
              <a:t>erythrocytosis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IN" dirty="0">
              <a:solidFill>
                <a:schemeClr val="tx1"/>
              </a:solidFill>
            </a:endParaRPr>
          </a:p>
          <a:p>
            <a:pPr algn="just"/>
            <a:endParaRPr lang="en-IN" dirty="0" smtClean="0">
              <a:solidFill>
                <a:schemeClr val="tx1"/>
              </a:solidFill>
            </a:endParaRPr>
          </a:p>
          <a:p>
            <a:pPr algn="just"/>
            <a:r>
              <a:rPr lang="en-IN" dirty="0" err="1" smtClean="0">
                <a:solidFill>
                  <a:schemeClr val="tx1"/>
                </a:solidFill>
              </a:rPr>
              <a:t>Paraneoplastic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granulocytosis</a:t>
            </a:r>
            <a:r>
              <a:rPr lang="en-IN" dirty="0" smtClean="0">
                <a:solidFill>
                  <a:schemeClr val="tx1"/>
                </a:solidFill>
              </a:rPr>
              <a:t> does not require treatment. The </a:t>
            </a:r>
            <a:r>
              <a:rPr lang="en-IN" dirty="0" err="1" smtClean="0">
                <a:solidFill>
                  <a:schemeClr val="tx1"/>
                </a:solidFill>
              </a:rPr>
              <a:t>granulocytosis</a:t>
            </a:r>
            <a:r>
              <a:rPr lang="en-IN" dirty="0" smtClean="0">
                <a:solidFill>
                  <a:schemeClr val="tx1"/>
                </a:solidFill>
              </a:rPr>
              <a:t> resolves when the underlying cancer is treated.</a:t>
            </a:r>
          </a:p>
          <a:p>
            <a:pPr algn="just"/>
            <a:endParaRPr lang="en-IN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Eosinophilia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IN" dirty="0" smtClean="0">
                <a:solidFill>
                  <a:schemeClr val="tx1"/>
                </a:solidFill>
              </a:rPr>
              <a:t>In most patients who develop shortness of breath related to </a:t>
            </a:r>
            <a:r>
              <a:rPr lang="en-IN" dirty="0" err="1" smtClean="0">
                <a:solidFill>
                  <a:schemeClr val="tx1"/>
                </a:solidFill>
              </a:rPr>
              <a:t>eosinophilia</a:t>
            </a:r>
            <a:r>
              <a:rPr lang="en-IN" dirty="0" smtClean="0">
                <a:solidFill>
                  <a:schemeClr val="tx1"/>
                </a:solidFill>
              </a:rPr>
              <a:t>, symptoms resolve with the use of oral or inhaled </a:t>
            </a:r>
            <a:r>
              <a:rPr lang="en-IN" dirty="0" err="1" smtClean="0">
                <a:solidFill>
                  <a:schemeClr val="tx1"/>
                </a:solidFill>
              </a:rPr>
              <a:t>glucocorticoids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IN" dirty="0" err="1" smtClean="0">
                <a:solidFill>
                  <a:schemeClr val="tx1"/>
                </a:solidFill>
              </a:rPr>
              <a:t>Paraneoplastic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thrombocytosis</a:t>
            </a:r>
            <a:r>
              <a:rPr lang="en-IN" dirty="0" smtClean="0">
                <a:solidFill>
                  <a:schemeClr val="tx1"/>
                </a:solidFill>
              </a:rPr>
              <a:t> does not require treatment</a:t>
            </a:r>
            <a:r>
              <a:rPr lang="en-IN" dirty="0" smtClean="0"/>
              <a:t>.</a:t>
            </a:r>
            <a:endParaRPr lang="en-IN" dirty="0" smtClean="0">
              <a:solidFill>
                <a:schemeClr val="tx1"/>
              </a:solidFill>
            </a:endParaRPr>
          </a:p>
          <a:p>
            <a:pPr algn="just"/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Thrombophlebitis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Trousseau's syndrome </a:t>
            </a:r>
          </a:p>
          <a:p>
            <a:pPr lvl="1"/>
            <a:r>
              <a:rPr lang="en-IN" dirty="0" smtClean="0"/>
              <a:t>The coexistence of peripheral venous thrombosis with visceral carcinoma, particularly pancreatic cancer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/>
              <a:t>Thrombophlebitis</a:t>
            </a:r>
            <a:r>
              <a:rPr lang="en-US" dirty="0" smtClean="0"/>
              <a:t>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571500" indent="-571500" algn="just"/>
            <a:r>
              <a:rPr lang="en-US" sz="2400" dirty="0" err="1" smtClean="0"/>
              <a:t>Unfrac</a:t>
            </a:r>
            <a:r>
              <a:rPr lang="en-IN" sz="2400" dirty="0" err="1" smtClean="0">
                <a:latin typeface="Calibri" pitchFamily="34" charset="0"/>
                <a:cs typeface="Calibri" pitchFamily="34" charset="0"/>
              </a:rPr>
              <a:t>tionated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heparin or low-molecular-weight heparin(LMWH) for at least 5 days an</a:t>
            </a:r>
          </a:p>
          <a:p>
            <a:pPr marL="571500" indent="-571500" algn="just"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71500" indent="-571500" algn="just"/>
            <a:r>
              <a:rPr lang="en-IN" sz="2400" dirty="0" smtClean="0">
                <a:latin typeface="Calibri" pitchFamily="34" charset="0"/>
                <a:cs typeface="Calibri" pitchFamily="34" charset="0"/>
              </a:rPr>
              <a:t>Warfarin started within 1 or 2 days. </a:t>
            </a:r>
          </a:p>
          <a:p>
            <a:pPr marL="571500" indent="-571500" algn="just"/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71500" indent="-571500" algn="just"/>
            <a:r>
              <a:rPr lang="en-IN" sz="2400" dirty="0" smtClean="0">
                <a:latin typeface="Calibri" pitchFamily="34" charset="0"/>
                <a:cs typeface="Calibri" pitchFamily="34" charset="0"/>
              </a:rPr>
              <a:t>Target  INR is 2–3. </a:t>
            </a:r>
          </a:p>
          <a:p>
            <a:pPr marL="571500" indent="-571500" algn="just"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71500" indent="-571500" algn="just"/>
            <a:r>
              <a:rPr lang="en-IN" sz="2400" dirty="0" smtClean="0">
                <a:latin typeface="Calibri" pitchFamily="34" charset="0"/>
                <a:cs typeface="Calibri" pitchFamily="34" charset="0"/>
              </a:rPr>
              <a:t>Continue </a:t>
            </a:r>
            <a:r>
              <a:rPr lang="en-IN" sz="2400" dirty="0" err="1" smtClean="0">
                <a:latin typeface="Calibri" pitchFamily="34" charset="0"/>
                <a:cs typeface="Calibri" pitchFamily="34" charset="0"/>
              </a:rPr>
              <a:t>warfarin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for 3–6 months or LMWH for 6 months.</a:t>
            </a:r>
          </a:p>
          <a:p>
            <a:pPr marL="571500" indent="-571500" algn="just"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571500" indent="-571500" algn="just"/>
            <a:r>
              <a:rPr lang="en-US" sz="2400" dirty="0" smtClean="0">
                <a:latin typeface="Calibri" pitchFamily="34" charset="0"/>
              </a:rPr>
              <a:t>Contraindications to heparin- placement of </a:t>
            </a:r>
            <a:r>
              <a:rPr lang="en-IN" sz="2400" dirty="0" smtClean="0"/>
              <a:t>filter in the inferior vena cava (Greenfield filter) to prevent pulmonary embolism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Prophylaxis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 Patients with cancer who undergo a major surgical procedure </a:t>
            </a:r>
          </a:p>
          <a:p>
            <a:pPr lvl="1"/>
            <a:r>
              <a:rPr lang="en-IN" dirty="0" smtClean="0">
                <a:latin typeface="Calibri" pitchFamily="34" charset="0"/>
                <a:cs typeface="Calibri" pitchFamily="34" charset="0"/>
              </a:rPr>
              <a:t>heparin prophylaxis or</a:t>
            </a:r>
          </a:p>
          <a:p>
            <a:pPr lvl="1"/>
            <a:r>
              <a:rPr lang="en-IN" dirty="0" smtClean="0">
                <a:latin typeface="Calibri" pitchFamily="34" charset="0"/>
                <a:cs typeface="Calibri" pitchFamily="34" charset="0"/>
              </a:rPr>
              <a:t> pneumatic boots</a:t>
            </a:r>
          </a:p>
          <a:p>
            <a:pPr lvl="1"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Breast cancer patients undergoing chemotherapy and patients with implanted catheters should be considered for prophylaxis (1 mg/d </a:t>
            </a:r>
            <a:r>
              <a:rPr lang="en-IN" dirty="0" err="1" smtClean="0">
                <a:latin typeface="Calibri" pitchFamily="34" charset="0"/>
                <a:cs typeface="Calibri" pitchFamily="34" charset="0"/>
              </a:rPr>
              <a:t>warfarin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Paraneoplastic</a:t>
            </a:r>
            <a:r>
              <a:rPr lang="en-US" sz="3200" dirty="0" smtClean="0"/>
              <a:t> Neurologic Syndromes(PNDs)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60% of patients the neurologic symptoms </a:t>
            </a:r>
          </a:p>
          <a:p>
            <a:pPr lvl="1" algn="just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precede the cancer diagnosis  </a:t>
            </a:r>
          </a:p>
          <a:p>
            <a:pPr lvl="1" algn="just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can occur during or after cancer diagnosis.</a:t>
            </a:r>
          </a:p>
          <a:p>
            <a:pPr algn="just"/>
            <a:endParaRPr lang="en-IN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Clinically disabling PNDs occur in </a:t>
            </a:r>
          </a:p>
          <a:p>
            <a:pPr lvl="1" algn="just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0.5–1% of all cancer patients</a:t>
            </a:r>
          </a:p>
          <a:p>
            <a:pPr lvl="1" algn="just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2–3% of patients with </a:t>
            </a:r>
            <a:r>
              <a:rPr lang="en-IN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neuroblastoma</a:t>
            </a:r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or small cell lung cancer (SCLC)</a:t>
            </a:r>
          </a:p>
          <a:p>
            <a:pPr lvl="1" algn="just"/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30–50% of patients with </a:t>
            </a:r>
            <a:r>
              <a:rPr lang="en-IN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thymoma</a:t>
            </a:r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Paraneoplastic</a:t>
            </a:r>
            <a:r>
              <a:rPr lang="en-US" sz="2800" dirty="0" smtClean="0"/>
              <a:t> Neurologic Syndromes(PNDs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Most PNDs are mediated by immune responses triggered by neuronal proteins (</a:t>
            </a:r>
            <a:r>
              <a:rPr lang="en-IN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onconeuronal</a:t>
            </a:r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antigens) expressed by </a:t>
            </a:r>
            <a:r>
              <a:rPr lang="en-IN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tumors</a:t>
            </a:r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/>
            <a:endParaRPr lang="en-IN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PNDs of the CNS, many antibody-associated immune responses have been identified</a:t>
            </a:r>
          </a:p>
          <a:p>
            <a:pPr algn="just">
              <a:buNone/>
            </a:pPr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These antibodies react with the patient's </a:t>
            </a:r>
            <a:r>
              <a:rPr lang="en-IN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tumor</a:t>
            </a:r>
            <a:r>
              <a:rPr lang="en-I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and their detection in serum or cerebrospinal fluid (CSF) usually predicts the presence of cancer.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-24"/>
            <a:ext cx="8482042" cy="639762"/>
          </a:xfrm>
        </p:spPr>
        <p:txBody>
          <a:bodyPr/>
          <a:lstStyle/>
          <a:p>
            <a:pPr algn="ctr"/>
            <a:r>
              <a:rPr lang="en-IN" sz="2800" dirty="0" err="1" smtClean="0"/>
              <a:t>Paraneoplastic</a:t>
            </a:r>
            <a:r>
              <a:rPr lang="en-IN" sz="2800" dirty="0" smtClean="0"/>
              <a:t> Syndromes of the Nervous System</a:t>
            </a:r>
            <a:endParaRPr lang="en-IN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714356"/>
          <a:ext cx="7643866" cy="610110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643866"/>
              </a:tblGrid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Syndromes of the brain, brainstem, and cerebellum</a:t>
                      </a:r>
                      <a:endParaRPr lang="en-IN" b="1" dirty="0"/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Focal encephalitis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  Cortical encephalitis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  Limbic encephalitis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  Brainstem encephalitis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  </a:t>
                      </a:r>
                      <a:r>
                        <a:rPr lang="en-IN" dirty="0" err="1"/>
                        <a:t>Cerebellar</a:t>
                      </a:r>
                      <a:r>
                        <a:rPr lang="en-IN" dirty="0"/>
                        <a:t> dysfunction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  Autonomic dysfunction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</a:t>
                      </a:r>
                      <a:r>
                        <a:rPr lang="en-IN" dirty="0" err="1"/>
                        <a:t>Paraneoplastic</a:t>
                      </a:r>
                      <a:r>
                        <a:rPr lang="en-IN" dirty="0"/>
                        <a:t> </a:t>
                      </a:r>
                      <a:r>
                        <a:rPr lang="en-IN" dirty="0" err="1"/>
                        <a:t>cerebellar</a:t>
                      </a:r>
                      <a:r>
                        <a:rPr lang="en-IN" dirty="0"/>
                        <a:t> degeneration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</a:t>
                      </a:r>
                      <a:r>
                        <a:rPr lang="en-IN" dirty="0" err="1"/>
                        <a:t>Opsoclonus-myoclonus</a:t>
                      </a:r>
                      <a:endParaRPr lang="en-IN" dirty="0"/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Syndromes of the spinal cord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</a:t>
                      </a:r>
                      <a:r>
                        <a:rPr lang="en-IN" dirty="0" err="1"/>
                        <a:t>Subacute</a:t>
                      </a:r>
                      <a:r>
                        <a:rPr lang="en-IN" dirty="0"/>
                        <a:t> necrotizing </a:t>
                      </a:r>
                      <a:r>
                        <a:rPr lang="en-IN" dirty="0" err="1"/>
                        <a:t>myelopathy</a:t>
                      </a:r>
                      <a:endParaRPr lang="en-IN" dirty="0"/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Motor neuron dysfunction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Myelitis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Stiff-person syndrome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Syndromes of dorsal root ganglia</a:t>
                      </a:r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Sensory </a:t>
                      </a:r>
                      <a:r>
                        <a:rPr lang="en-IN" dirty="0" err="1"/>
                        <a:t>neuronopathy</a:t>
                      </a:r>
                      <a:endParaRPr lang="en-IN" dirty="0"/>
                    </a:p>
                  </a:txBody>
                  <a:tcPr marL="22860" marR="22860" marT="22860" marB="22860"/>
                </a:tc>
              </a:tr>
              <a:tr h="305733"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Multiple levels of involvement</a:t>
                      </a:r>
                    </a:p>
                  </a:txBody>
                  <a:tcPr marL="22860" marR="22860" marT="22860" marB="22860"/>
                </a:tc>
              </a:tr>
              <a:tr h="66042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Encephalomyelitis</a:t>
                      </a:r>
                      <a:r>
                        <a:rPr lang="en-IN" dirty="0" smtClean="0"/>
                        <a:t>, </a:t>
                      </a:r>
                      <a:r>
                        <a:rPr lang="en-IN" dirty="0"/>
                        <a:t>sensory </a:t>
                      </a:r>
                      <a:r>
                        <a:rPr lang="en-IN" dirty="0" err="1"/>
                        <a:t>neuronopathy</a:t>
                      </a:r>
                      <a:r>
                        <a:rPr lang="en-IN" dirty="0"/>
                        <a:t>, autonomic dysfunction</a:t>
                      </a:r>
                      <a:br>
                        <a:rPr lang="en-IN" dirty="0"/>
                      </a:br>
                      <a:r>
                        <a:rPr lang="en-IN" dirty="0"/>
                        <a:t> </a:t>
                      </a:r>
                    </a:p>
                  </a:txBody>
                  <a:tcPr marL="22860" marR="22860" marT="22860" marB="228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dirty="0" err="1" smtClean="0"/>
              <a:t>Paraneoplastic</a:t>
            </a:r>
            <a:r>
              <a:rPr lang="en-IN" sz="3200" dirty="0" smtClean="0"/>
              <a:t> Syndromes of the Nervous System... </a:t>
            </a:r>
            <a:endParaRPr lang="en-IN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142984"/>
          <a:ext cx="7786742" cy="561091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786742"/>
              </a:tblGrid>
              <a:tr h="138411"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Syndromes of peripheral nerve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Chronic and </a:t>
                      </a:r>
                      <a:r>
                        <a:rPr lang="en-IN" dirty="0" err="1"/>
                        <a:t>subacute</a:t>
                      </a:r>
                      <a:r>
                        <a:rPr lang="en-IN" dirty="0"/>
                        <a:t> </a:t>
                      </a:r>
                      <a:r>
                        <a:rPr lang="en-IN" dirty="0" err="1"/>
                        <a:t>sensorimotor</a:t>
                      </a:r>
                      <a:r>
                        <a:rPr lang="en-IN" dirty="0"/>
                        <a:t> peripheral neuropathy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Vasculitis of nerve and muscle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Neuropathy associated with malignant monoclonal </a:t>
                      </a:r>
                      <a:r>
                        <a:rPr lang="en-IN" dirty="0" err="1"/>
                        <a:t>gammopathies</a:t>
                      </a:r>
                      <a:endParaRPr lang="en-IN" dirty="0"/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Peripheral nerve hyperexcitability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Autonomic neuropathy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Syndromes of the neuromuscular junction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Lambert-Eaton myasthenic syndrome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Myasthenia gravis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Syndromes of the muscle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Polymyositis/dermatomyositis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Acute necrotizing myopathy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 b="1" dirty="0"/>
                        <a:t>Syndromes affecting the visual system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Cancer-associated retinopathy (CAR)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/>
                        <a:t>  Melanoma-associated retinopathy (MAR)</a:t>
                      </a:r>
                    </a:p>
                  </a:txBody>
                  <a:tcPr marL="22860" marR="22860" marT="22860" marB="22860"/>
                </a:tc>
              </a:tr>
              <a:tr h="352725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  </a:t>
                      </a:r>
                      <a:r>
                        <a:rPr lang="en-IN" dirty="0" err="1"/>
                        <a:t>Uveitis</a:t>
                      </a:r>
                      <a:r>
                        <a:rPr lang="en-IN" dirty="0"/>
                        <a:t> (usually in association with encephalomyelitis)</a:t>
                      </a:r>
                    </a:p>
                  </a:txBody>
                  <a:tcPr marL="22860" marR="22860" marT="22860" marB="228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10604" cy="639762"/>
          </a:xfrm>
        </p:spPr>
        <p:txBody>
          <a:bodyPr/>
          <a:lstStyle/>
          <a:p>
            <a:r>
              <a:rPr lang="en-IN" sz="3000" dirty="0" err="1" smtClean="0">
                <a:solidFill>
                  <a:srgbClr val="FF0000"/>
                </a:solidFill>
              </a:rPr>
              <a:t>Paraneoplastic</a:t>
            </a:r>
            <a:r>
              <a:rPr lang="en-IN" sz="3000" dirty="0" smtClean="0">
                <a:solidFill>
                  <a:srgbClr val="FF0000"/>
                </a:solidFill>
              </a:rPr>
              <a:t> Neurologic Syndromes (PNDs)</a:t>
            </a:r>
            <a:endParaRPr lang="en-IN" sz="3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8643998" cy="5715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PARANEOPLASTIC  SYNDROMES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>
                <a:latin typeface="Calibri" pitchFamily="34" charset="0"/>
              </a:rPr>
              <a:t> Heterogeneous group of disorders</a:t>
            </a:r>
          </a:p>
          <a:p>
            <a:pPr algn="just"/>
            <a:endParaRPr lang="en-IN" dirty="0" smtClean="0">
              <a:latin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</a:rPr>
              <a:t> Cause symptoms independent of</a:t>
            </a:r>
          </a:p>
          <a:p>
            <a:pPr lvl="1" algn="just"/>
            <a:r>
              <a:rPr lang="en-IN" dirty="0" err="1" smtClean="0">
                <a:solidFill>
                  <a:schemeClr val="tx2"/>
                </a:solidFill>
                <a:latin typeface="Calibri" pitchFamily="34" charset="0"/>
              </a:rPr>
              <a:t>Tumor</a:t>
            </a:r>
            <a:r>
              <a:rPr lang="en-IN" dirty="0" smtClean="0">
                <a:solidFill>
                  <a:schemeClr val="tx2"/>
                </a:solidFill>
                <a:latin typeface="Calibri" pitchFamily="34" charset="0"/>
              </a:rPr>
              <a:t> invasion/metastasis </a:t>
            </a:r>
          </a:p>
          <a:p>
            <a:pPr lvl="1" algn="just"/>
            <a:r>
              <a:rPr lang="en-IN" dirty="0" smtClean="0">
                <a:solidFill>
                  <a:schemeClr val="tx2"/>
                </a:solidFill>
                <a:latin typeface="Calibri" pitchFamily="34" charset="0"/>
              </a:rPr>
              <a:t>Infection </a:t>
            </a:r>
          </a:p>
          <a:p>
            <a:pPr lvl="1" algn="just"/>
            <a:r>
              <a:rPr lang="en-IN" dirty="0" smtClean="0">
                <a:solidFill>
                  <a:schemeClr val="tx2"/>
                </a:solidFill>
                <a:latin typeface="Calibri" pitchFamily="34" charset="0"/>
              </a:rPr>
              <a:t>Ischemia       </a:t>
            </a:r>
          </a:p>
          <a:p>
            <a:pPr lvl="1" algn="just"/>
            <a:r>
              <a:rPr lang="en-IN" dirty="0" smtClean="0">
                <a:solidFill>
                  <a:schemeClr val="tx2"/>
                </a:solidFill>
                <a:latin typeface="Calibri" pitchFamily="34" charset="0"/>
              </a:rPr>
              <a:t>Metabolic/nutritional deficits        </a:t>
            </a:r>
          </a:p>
          <a:p>
            <a:pPr lvl="1" algn="just"/>
            <a:r>
              <a:rPr lang="en-IN" dirty="0" err="1" smtClean="0">
                <a:solidFill>
                  <a:schemeClr val="tx2"/>
                </a:solidFill>
                <a:latin typeface="Calibri" pitchFamily="34" charset="0"/>
              </a:rPr>
              <a:t>Tumor</a:t>
            </a:r>
            <a:r>
              <a:rPr lang="en-IN" dirty="0" smtClean="0">
                <a:solidFill>
                  <a:schemeClr val="tx2"/>
                </a:solidFill>
                <a:latin typeface="Calibri" pitchFamily="34" charset="0"/>
              </a:rPr>
              <a:t> treatment</a:t>
            </a:r>
          </a:p>
          <a:p>
            <a:pPr algn="just"/>
            <a:endParaRPr lang="en-IN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 Can occur before, during or after the cancer diagnosis </a:t>
            </a:r>
          </a:p>
          <a:p>
            <a:pPr algn="just"/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IN" sz="3600" dirty="0" smtClean="0">
              <a:solidFill>
                <a:schemeClr val="tx2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400"/>
            <a:ext cx="8624918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800" dirty="0" smtClean="0">
                <a:solidFill>
                  <a:srgbClr val="FF0000"/>
                </a:solidFill>
              </a:rPr>
              <a:t>Antibodies to Intracellular Antigens, Syndromes, and Associated Cancers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46"/>
            <a:ext cx="8429684" cy="5572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Antibodies to cell surface or synaptic antigens, </a:t>
            </a:r>
            <a:r>
              <a:rPr lang="en-US" sz="2400" dirty="0" err="1" smtClean="0"/>
              <a:t>syndromes,and</a:t>
            </a:r>
            <a:r>
              <a:rPr lang="en-US" sz="2400" dirty="0" smtClean="0"/>
              <a:t> associated tumors</a:t>
            </a:r>
            <a:endParaRPr lang="en-IN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36504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Antibody                                                        	Neurologic Syndrome                         Tumor Type when Associated</a:t>
            </a:r>
          </a:p>
          <a:p>
            <a:endParaRPr lang="en-IN" sz="1200" dirty="0" smtClean="0"/>
          </a:p>
          <a:p>
            <a:r>
              <a:rPr lang="en-US" sz="1200" dirty="0" smtClean="0"/>
              <a:t>Anti-</a:t>
            </a:r>
            <a:r>
              <a:rPr lang="en-US" sz="1200" dirty="0" err="1" smtClean="0"/>
              <a:t>AChR</a:t>
            </a:r>
            <a:r>
              <a:rPr lang="en-US" sz="1200" dirty="0" smtClean="0"/>
              <a:t> (muscle)</a:t>
            </a:r>
            <a:r>
              <a:rPr lang="en-US" sz="1200" i="1" baseline="30000" dirty="0" smtClean="0"/>
              <a:t>a</a:t>
            </a:r>
            <a:r>
              <a:rPr lang="en-US" sz="1200" dirty="0" smtClean="0"/>
              <a:t>                            		Myasthenia gravis		</a:t>
            </a:r>
            <a:r>
              <a:rPr lang="en-US" sz="1200" dirty="0" err="1" smtClean="0"/>
              <a:t>Thymoma</a:t>
            </a:r>
            <a:endParaRPr lang="en-US" sz="1200" dirty="0" smtClean="0"/>
          </a:p>
          <a:p>
            <a:endParaRPr lang="en-IN" sz="1200" dirty="0" smtClean="0"/>
          </a:p>
          <a:p>
            <a:r>
              <a:rPr lang="en-US" sz="1200" dirty="0" smtClean="0"/>
              <a:t>Anti-</a:t>
            </a:r>
            <a:r>
              <a:rPr lang="en-US" sz="1200" dirty="0" err="1" smtClean="0"/>
              <a:t>AChR</a:t>
            </a:r>
            <a:r>
              <a:rPr lang="en-US" sz="1200" dirty="0" smtClean="0"/>
              <a:t> (neuronal)</a:t>
            </a:r>
            <a:r>
              <a:rPr lang="en-US" sz="1200" i="1" baseline="30000" dirty="0" smtClean="0"/>
              <a:t>a</a:t>
            </a:r>
            <a:r>
              <a:rPr lang="en-US" sz="1200" dirty="0" smtClean="0"/>
              <a:t> 			Autonomic neuropathy		SCLC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US" sz="1200" dirty="0" smtClean="0"/>
              <a:t>Anti-VGKC- related </a:t>
            </a:r>
            <a:r>
              <a:rPr lang="en-US" sz="1200" dirty="0" err="1" smtClean="0"/>
              <a:t>proteins</a:t>
            </a:r>
            <a:r>
              <a:rPr lang="en-US" sz="1200" i="1" baseline="30000" dirty="0" err="1" smtClean="0"/>
              <a:t>b</a:t>
            </a:r>
            <a:r>
              <a:rPr lang="en-US" sz="1200" dirty="0" smtClean="0"/>
              <a:t> (LGI1, Caspr2)	</a:t>
            </a:r>
            <a:r>
              <a:rPr lang="en-US" sz="1200" dirty="0" err="1" smtClean="0"/>
              <a:t>Neuromyotonia</a:t>
            </a:r>
            <a:r>
              <a:rPr lang="en-US" sz="1200" dirty="0" smtClean="0"/>
              <a:t>, limbic encephalitis	</a:t>
            </a:r>
            <a:r>
              <a:rPr lang="en-US" sz="1200" dirty="0" err="1" smtClean="0"/>
              <a:t>Thymoma</a:t>
            </a:r>
            <a:r>
              <a:rPr lang="en-US" sz="1200" dirty="0" smtClean="0"/>
              <a:t>, SCLC</a:t>
            </a:r>
          </a:p>
          <a:p>
            <a:endParaRPr lang="en-US" sz="1200" dirty="0" smtClean="0"/>
          </a:p>
          <a:p>
            <a:r>
              <a:rPr lang="en-US" sz="1200" dirty="0" smtClean="0"/>
              <a:t>Anti-</a:t>
            </a:r>
            <a:r>
              <a:rPr lang="en-US" sz="1200" dirty="0" err="1" smtClean="0"/>
              <a:t>VGCC</a:t>
            </a:r>
            <a:r>
              <a:rPr lang="en-US" sz="1200" i="1" baseline="30000" dirty="0" err="1" smtClean="0"/>
              <a:t>c</a:t>
            </a:r>
            <a:r>
              <a:rPr lang="en-US" sz="1200" dirty="0" smtClean="0"/>
              <a:t> 			LEMS, </a:t>
            </a:r>
            <a:r>
              <a:rPr lang="en-US" sz="1200" dirty="0" err="1" smtClean="0"/>
              <a:t>cerebellar</a:t>
            </a:r>
            <a:r>
              <a:rPr lang="en-US" sz="1200" dirty="0" smtClean="0"/>
              <a:t> degeneration	SCLC</a:t>
            </a:r>
          </a:p>
          <a:p>
            <a:endParaRPr lang="en-IN" sz="1200" dirty="0" smtClean="0"/>
          </a:p>
          <a:p>
            <a:r>
              <a:rPr lang="en-US" sz="1200" dirty="0" smtClean="0"/>
              <a:t>Anti-</a:t>
            </a:r>
            <a:r>
              <a:rPr lang="en-US" sz="1200" dirty="0" err="1" smtClean="0"/>
              <a:t>NMDAR</a:t>
            </a:r>
            <a:r>
              <a:rPr lang="en-US" sz="1200" i="1" baseline="30000" dirty="0" err="1" smtClean="0"/>
              <a:t>d</a:t>
            </a:r>
            <a:r>
              <a:rPr lang="en-US" sz="1200" i="1" baseline="30000" dirty="0" smtClean="0"/>
              <a:t>			</a:t>
            </a:r>
            <a:r>
              <a:rPr lang="en-US" sz="1200" dirty="0" smtClean="0"/>
              <a:t>Anti-NMDAR encephalitis		</a:t>
            </a:r>
            <a:r>
              <a:rPr lang="en-US" sz="1200" dirty="0" err="1" smtClean="0"/>
              <a:t>Teratoma</a:t>
            </a:r>
            <a:endParaRPr lang="en-US" sz="1200" dirty="0" smtClean="0"/>
          </a:p>
          <a:p>
            <a:endParaRPr lang="en-IN" sz="1200" dirty="0" smtClean="0"/>
          </a:p>
          <a:p>
            <a:r>
              <a:rPr lang="en-US" sz="1200" dirty="0" smtClean="0"/>
              <a:t>Anti-</a:t>
            </a:r>
            <a:r>
              <a:rPr lang="en-US" sz="1200" dirty="0" err="1" smtClean="0"/>
              <a:t>AMPAR</a:t>
            </a:r>
            <a:r>
              <a:rPr lang="en-US" sz="1200" i="1" baseline="30000" dirty="0" err="1" smtClean="0"/>
              <a:t>d</a:t>
            </a:r>
            <a:r>
              <a:rPr lang="en-US" sz="1200" dirty="0" smtClean="0"/>
              <a:t> 			Limbic encephalitis with relapses	SCLC, </a:t>
            </a:r>
            <a:r>
              <a:rPr lang="en-US" sz="1200" dirty="0" err="1" smtClean="0"/>
              <a:t>thymoma</a:t>
            </a:r>
            <a:r>
              <a:rPr lang="en-US" sz="1200" dirty="0" smtClean="0"/>
              <a:t>, breast</a:t>
            </a:r>
          </a:p>
          <a:p>
            <a:endParaRPr lang="en-IN" sz="1200" dirty="0" smtClean="0"/>
          </a:p>
          <a:p>
            <a:r>
              <a:rPr lang="en-US" sz="1200" dirty="0" smtClean="0"/>
              <a:t>Anti-</a:t>
            </a:r>
            <a:r>
              <a:rPr lang="en-US" sz="1200" dirty="0" err="1" smtClean="0"/>
              <a:t>GABA</a:t>
            </a:r>
            <a:r>
              <a:rPr lang="en-US" sz="1200" baseline="-25000" dirty="0" err="1" smtClean="0"/>
              <a:t>B</a:t>
            </a:r>
            <a:r>
              <a:rPr lang="en-US" sz="1200" dirty="0" err="1" smtClean="0"/>
              <a:t>R</a:t>
            </a:r>
            <a:r>
              <a:rPr lang="en-US" sz="1200" i="1" baseline="30000" dirty="0" err="1" smtClean="0"/>
              <a:t>d</a:t>
            </a:r>
            <a:r>
              <a:rPr lang="en-US" sz="1200" i="1" baseline="30000" dirty="0" smtClean="0"/>
              <a:t>			</a:t>
            </a:r>
            <a:r>
              <a:rPr lang="en-US" sz="1200" dirty="0" smtClean="0"/>
              <a:t>Limbic encephalitis, seizures		SCLC,, </a:t>
            </a:r>
            <a:r>
              <a:rPr lang="en-US" sz="1200" dirty="0" err="1" smtClean="0"/>
              <a:t>neuroendocrine</a:t>
            </a:r>
            <a:endParaRPr lang="en-US" sz="1200" dirty="0" smtClean="0"/>
          </a:p>
          <a:p>
            <a:endParaRPr lang="en-IN" sz="1200" dirty="0" smtClean="0"/>
          </a:p>
          <a:p>
            <a:r>
              <a:rPr lang="en-US" sz="1200" dirty="0" err="1" smtClean="0"/>
              <a:t>Glycine</a:t>
            </a:r>
            <a:r>
              <a:rPr lang="en-US" sz="1200" dirty="0" smtClean="0"/>
              <a:t> </a:t>
            </a:r>
            <a:r>
              <a:rPr lang="en-US" sz="1200" dirty="0" err="1" smtClean="0"/>
              <a:t>receptor</a:t>
            </a:r>
            <a:r>
              <a:rPr lang="en-US" sz="1200" i="1" baseline="30000" dirty="0" err="1" smtClean="0"/>
              <a:t>d</a:t>
            </a:r>
            <a:r>
              <a:rPr lang="en-US" sz="1200" dirty="0" smtClean="0"/>
              <a:t> 			Encephalomyelitis with rigidity, 	Lung cancer</a:t>
            </a:r>
            <a:endParaRPr lang="en-IN" sz="1200" dirty="0" smtClean="0"/>
          </a:p>
          <a:p>
            <a:pPr>
              <a:buNone/>
            </a:pPr>
            <a:r>
              <a:rPr lang="en-US" sz="1200" dirty="0" smtClean="0"/>
              <a:t>					 stiff-person syndrome</a:t>
            </a:r>
            <a:endParaRPr lang="en-IN" sz="1200" dirty="0" smtClean="0"/>
          </a:p>
          <a:p>
            <a:endParaRPr lang="en-IN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 </a:t>
            </a:r>
            <a:endParaRPr lang="en-IN" sz="1200" dirty="0" smtClean="0"/>
          </a:p>
          <a:p>
            <a:endParaRPr lang="en-IN" sz="1200" dirty="0" smtClean="0"/>
          </a:p>
          <a:p>
            <a:pPr>
              <a:buNone/>
            </a:pPr>
            <a:r>
              <a:rPr lang="en-US" sz="1200" i="1" baseline="30000" dirty="0" smtClean="0"/>
              <a:t>		</a:t>
            </a:r>
            <a:r>
              <a:rPr lang="en-US" sz="1200" dirty="0" smtClean="0"/>
              <a:t> </a:t>
            </a:r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pPr>
              <a:buNone/>
            </a:pPr>
            <a:r>
              <a:rPr lang="en-US" sz="1200" i="1" baseline="30000" dirty="0" smtClean="0"/>
              <a:t>		</a:t>
            </a:r>
            <a:endParaRPr lang="en-IN" sz="1200" dirty="0" smtClean="0"/>
          </a:p>
          <a:p>
            <a:endParaRPr lang="en-IN" sz="1200" dirty="0" smtClean="0"/>
          </a:p>
          <a:p>
            <a:endParaRPr lang="en-IN" sz="1200" dirty="0" smtClean="0"/>
          </a:p>
          <a:p>
            <a:pPr>
              <a:buNone/>
            </a:pPr>
            <a:endParaRPr lang="en-IN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1600" dirty="0" err="1" smtClean="0"/>
              <a:t>Paraneoplastic</a:t>
            </a:r>
            <a:r>
              <a:rPr lang="en-IN" sz="1600" dirty="0" smtClean="0"/>
              <a:t> Encephalomyelitis and Focal Encephalitis</a:t>
            </a:r>
            <a:br>
              <a:rPr lang="en-IN" sz="1600" dirty="0" smtClean="0"/>
            </a:b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Inflammatory involvement of multiple CNS areas including brain, brainstem, cerebellum, and spinal cord</a:t>
            </a:r>
            <a:r>
              <a:rPr lang="en-IN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IN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IN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IN" i="1" dirty="0" smtClean="0">
                <a:solidFill>
                  <a:schemeClr val="tx1"/>
                </a:solidFill>
              </a:rPr>
              <a:t>CORTICAL ENCEPHALITIS </a:t>
            </a:r>
          </a:p>
          <a:p>
            <a:pPr marL="514350" indent="-514350">
              <a:buNone/>
            </a:pPr>
            <a:r>
              <a:rPr lang="en-IN" b="0" i="1" dirty="0"/>
              <a:t>	</a:t>
            </a:r>
            <a:r>
              <a:rPr lang="en-IN" b="0" i="1" dirty="0" smtClean="0"/>
              <a:t>	</a:t>
            </a:r>
            <a:r>
              <a:rPr lang="en-IN" b="0" dirty="0" smtClean="0">
                <a:solidFill>
                  <a:schemeClr val="tx1"/>
                </a:solidFill>
              </a:rPr>
              <a:t>may present as "</a:t>
            </a:r>
            <a:r>
              <a:rPr lang="en-IN" b="0" dirty="0" err="1" smtClean="0">
                <a:solidFill>
                  <a:schemeClr val="tx1"/>
                </a:solidFill>
              </a:rPr>
              <a:t>epilepsia</a:t>
            </a:r>
            <a:r>
              <a:rPr lang="en-IN" b="0" dirty="0" smtClean="0">
                <a:solidFill>
                  <a:schemeClr val="tx1"/>
                </a:solidFill>
              </a:rPr>
              <a:t> </a:t>
            </a:r>
            <a:r>
              <a:rPr lang="en-IN" b="0" dirty="0" err="1" smtClean="0">
                <a:solidFill>
                  <a:schemeClr val="tx1"/>
                </a:solidFill>
              </a:rPr>
              <a:t>partialis</a:t>
            </a:r>
            <a:r>
              <a:rPr lang="en-IN" b="0" dirty="0" smtClean="0">
                <a:solidFill>
                  <a:schemeClr val="tx1"/>
                </a:solidFill>
              </a:rPr>
              <a:t> continua“</a:t>
            </a:r>
          </a:p>
          <a:p>
            <a:pPr marL="514350" indent="-514350">
              <a:buAutoNum type="arabicPeriod"/>
            </a:pPr>
            <a:endParaRPr lang="en-IN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en-IN" i="1" dirty="0" smtClean="0">
                <a:solidFill>
                  <a:schemeClr val="tx1"/>
                </a:solidFill>
              </a:rPr>
              <a:t>2.      LIMBIC ENCEPHALITIS </a:t>
            </a:r>
            <a:r>
              <a:rPr lang="en-IN" b="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514350">
              <a:buNone/>
            </a:pPr>
            <a:r>
              <a:rPr lang="en-IN" dirty="0"/>
              <a:t>	</a:t>
            </a:r>
            <a:r>
              <a:rPr lang="en-IN" b="0" dirty="0" smtClean="0">
                <a:solidFill>
                  <a:schemeClr val="tx1"/>
                </a:solidFill>
              </a:rPr>
              <a:t>confusion, depression, agitation, anxiety, severe short-term memory deficits, partial complex seizures, and dementia;</a:t>
            </a:r>
          </a:p>
          <a:p>
            <a:pPr marL="914400" lvl="1" indent="-514350">
              <a:buNone/>
            </a:pPr>
            <a:r>
              <a:rPr lang="en-IN" dirty="0"/>
              <a:t>	</a:t>
            </a:r>
            <a:r>
              <a:rPr lang="en-IN" b="0" dirty="0" smtClean="0">
                <a:solidFill>
                  <a:schemeClr val="tx1"/>
                </a:solidFill>
              </a:rPr>
              <a:t>MRI usually shows unilateral or bilateral medial temporal lobe abnormalities.</a:t>
            </a:r>
          </a:p>
          <a:p>
            <a:pPr marL="514350" indent="-514350">
              <a:buAutoNum type="arabicPeriod"/>
            </a:pPr>
            <a:endParaRPr lang="en-IN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en-IN" i="1" dirty="0" smtClean="0">
                <a:solidFill>
                  <a:schemeClr val="tx1"/>
                </a:solidFill>
              </a:rPr>
              <a:t>3.     BRAINSTEM ENCEPHALITIS</a:t>
            </a:r>
          </a:p>
          <a:p>
            <a:pPr marL="514350" indent="-514350">
              <a:buNone/>
            </a:pPr>
            <a:r>
              <a:rPr lang="en-IN" i="1" dirty="0"/>
              <a:t>	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b="0" dirty="0" smtClean="0">
                <a:solidFill>
                  <a:schemeClr val="tx1"/>
                </a:solidFill>
              </a:rPr>
              <a:t>resulting in eye movement disorders (</a:t>
            </a:r>
            <a:r>
              <a:rPr lang="en-IN" b="0" dirty="0" err="1" smtClean="0">
                <a:solidFill>
                  <a:schemeClr val="tx1"/>
                </a:solidFill>
              </a:rPr>
              <a:t>nystagmus</a:t>
            </a:r>
            <a:r>
              <a:rPr lang="en-IN" b="0" dirty="0" smtClean="0">
                <a:solidFill>
                  <a:schemeClr val="tx1"/>
                </a:solidFill>
              </a:rPr>
              <a:t>, </a:t>
            </a:r>
            <a:r>
              <a:rPr lang="en-IN" b="0" dirty="0" err="1" smtClean="0">
                <a:solidFill>
                  <a:schemeClr val="tx1"/>
                </a:solidFill>
              </a:rPr>
              <a:t>supranuclear</a:t>
            </a:r>
            <a:r>
              <a:rPr lang="en-IN" b="0" dirty="0" smtClean="0">
                <a:solidFill>
                  <a:schemeClr val="tx1"/>
                </a:solidFill>
              </a:rPr>
              <a:t> or nuclear paresis),</a:t>
            </a:r>
          </a:p>
          <a:p>
            <a:pPr marL="514350" indent="-514350">
              <a:buNone/>
            </a:pPr>
            <a:r>
              <a:rPr lang="en-IN" dirty="0"/>
              <a:t>	</a:t>
            </a:r>
            <a:r>
              <a:rPr lang="en-IN" b="0" dirty="0" smtClean="0">
                <a:solidFill>
                  <a:schemeClr val="tx1"/>
                </a:solidFill>
              </a:rPr>
              <a:t> cranial nerve paresis, </a:t>
            </a:r>
          </a:p>
          <a:p>
            <a:pPr marL="514350" indent="-514350">
              <a:buNone/>
            </a:pPr>
            <a:r>
              <a:rPr lang="en-IN" dirty="0"/>
              <a:t>	</a:t>
            </a:r>
            <a:r>
              <a:rPr lang="en-IN" b="0" dirty="0" err="1" smtClean="0">
                <a:solidFill>
                  <a:schemeClr val="tx1"/>
                </a:solidFill>
              </a:rPr>
              <a:t>dysarthria</a:t>
            </a:r>
            <a:r>
              <a:rPr lang="en-IN" b="0" dirty="0" smtClean="0">
                <a:solidFill>
                  <a:schemeClr val="tx1"/>
                </a:solidFill>
              </a:rPr>
              <a:t>, </a:t>
            </a:r>
            <a:r>
              <a:rPr lang="en-IN" b="0" dirty="0" err="1" smtClean="0">
                <a:solidFill>
                  <a:schemeClr val="tx1"/>
                </a:solidFill>
              </a:rPr>
              <a:t>dysphagia</a:t>
            </a:r>
            <a:r>
              <a:rPr lang="en-IN" b="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IN" b="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400" dirty="0" err="1" smtClean="0"/>
              <a:t>Paraneoplastic</a:t>
            </a:r>
            <a:r>
              <a:rPr lang="en-IN" sz="2400" dirty="0" smtClean="0"/>
              <a:t> Encephalomyelitis and Focal Encephalitis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IN" sz="2400" i="1" dirty="0" smtClean="0">
                <a:solidFill>
                  <a:schemeClr val="tx1"/>
                </a:solidFill>
              </a:rPr>
              <a:t>4.    </a:t>
            </a:r>
            <a:r>
              <a:rPr lang="en-IN" sz="2000" i="1" dirty="0" smtClean="0">
                <a:solidFill>
                  <a:schemeClr val="tx1"/>
                </a:solidFill>
              </a:rPr>
              <a:t>CEREBELLAR GAIT AND LIMB ATAXIA</a:t>
            </a:r>
          </a:p>
          <a:p>
            <a:pPr marL="514350" indent="-514350">
              <a:buAutoNum type="arabicPeriod"/>
            </a:pPr>
            <a:endParaRPr lang="en-IN" sz="20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 startAt="5"/>
            </a:pPr>
            <a:r>
              <a:rPr lang="en-IN" sz="2000" i="1" dirty="0" smtClean="0">
                <a:solidFill>
                  <a:schemeClr val="tx1"/>
                </a:solidFill>
              </a:rPr>
              <a:t>MYELITIS 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endParaRPr lang="en-IN" sz="2000" dirty="0" smtClean="0"/>
          </a:p>
          <a:p>
            <a:pPr marL="514350" indent="-514350">
              <a:buNone/>
            </a:pPr>
            <a:r>
              <a:rPr lang="en-IN" sz="2000" dirty="0" smtClean="0">
                <a:solidFill>
                  <a:schemeClr val="tx1"/>
                </a:solidFill>
              </a:rPr>
              <a:t>		L</a:t>
            </a:r>
            <a:r>
              <a:rPr lang="en-IN" sz="1600" dirty="0" smtClean="0">
                <a:solidFill>
                  <a:schemeClr val="tx1"/>
                </a:solidFill>
              </a:rPr>
              <a:t>ower or upper motor neuron symptoms, </a:t>
            </a:r>
            <a:r>
              <a:rPr lang="en-IN" sz="1600" dirty="0" err="1" smtClean="0">
                <a:solidFill>
                  <a:schemeClr val="tx1"/>
                </a:solidFill>
              </a:rPr>
              <a:t>myoclonus</a:t>
            </a:r>
            <a:r>
              <a:rPr lang="en-IN" sz="1600" dirty="0" smtClean="0">
                <a:solidFill>
                  <a:schemeClr val="tx1"/>
                </a:solidFill>
              </a:rPr>
              <a:t>, muscle rigidity, and spasms. </a:t>
            </a:r>
          </a:p>
          <a:p>
            <a:pPr marL="514350" indent="-514350"/>
            <a:endParaRPr lang="en-IN" sz="2000" i="1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 startAt="6"/>
            </a:pPr>
            <a:r>
              <a:rPr lang="en-IN" sz="2000" i="1" dirty="0" smtClean="0">
                <a:solidFill>
                  <a:schemeClr val="tx1"/>
                </a:solidFill>
              </a:rPr>
              <a:t>AUTONOMIC DYSFUNCTION</a:t>
            </a:r>
            <a:r>
              <a:rPr lang="en-IN" sz="2000" dirty="0" smtClean="0">
                <a:solidFill>
                  <a:schemeClr val="tx1"/>
                </a:solidFill>
              </a:rPr>
              <a:t> as a </a:t>
            </a:r>
            <a:r>
              <a:rPr lang="en-IN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result</a:t>
            </a:r>
            <a:r>
              <a:rPr lang="en-IN" sz="2000" dirty="0" smtClean="0">
                <a:solidFill>
                  <a:schemeClr val="tx1"/>
                </a:solidFill>
              </a:rPr>
              <a:t> of involvement of the </a:t>
            </a:r>
            <a:r>
              <a:rPr lang="en-IN" sz="2000" dirty="0" err="1" smtClean="0">
                <a:solidFill>
                  <a:schemeClr val="tx1"/>
                </a:solidFill>
              </a:rPr>
              <a:t>neuraxis</a:t>
            </a:r>
            <a:r>
              <a:rPr lang="en-IN" sz="2000" dirty="0" smtClean="0">
                <a:solidFill>
                  <a:schemeClr val="tx1"/>
                </a:solidFill>
              </a:rPr>
              <a:t> at multiple levels, including hypothalamus, brainstem, and autonomic nerves.</a:t>
            </a:r>
          </a:p>
          <a:p>
            <a:pPr marL="514350" indent="-514350">
              <a:buNone/>
            </a:pPr>
            <a:endParaRPr lang="en-IN" sz="200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en-IN" sz="2000" dirty="0" smtClean="0">
                <a:solidFill>
                  <a:schemeClr val="tx1"/>
                </a:solidFill>
              </a:rPr>
              <a:t>	 Cardiac arrhythmias, postural hypotension, or   central hypoventilation are frequent causes of death in patients with encephalomyelitis</a:t>
            </a:r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Paraneoplastic</a:t>
            </a:r>
            <a:r>
              <a:rPr lang="en-US" dirty="0" smtClean="0"/>
              <a:t> encephalitis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b="0" dirty="0" smtClean="0">
                <a:solidFill>
                  <a:schemeClr val="tx1"/>
                </a:solidFill>
              </a:rPr>
              <a:t>usually associated with SCLC.</a:t>
            </a:r>
          </a:p>
          <a:p>
            <a:pPr algn="just">
              <a:lnSpc>
                <a:spcPct val="170000"/>
              </a:lnSpc>
              <a:buNone/>
            </a:pPr>
            <a:endParaRPr lang="en-US" dirty="0"/>
          </a:p>
          <a:p>
            <a:pPr algn="just">
              <a:lnSpc>
                <a:spcPct val="170000"/>
              </a:lnSpc>
            </a:pPr>
            <a:r>
              <a:rPr lang="en-IN" b="0" dirty="0" smtClean="0">
                <a:solidFill>
                  <a:schemeClr val="tx1"/>
                </a:solidFill>
              </a:rPr>
              <a:t>Patients with </a:t>
            </a:r>
            <a:r>
              <a:rPr lang="en-IN" dirty="0" smtClean="0">
                <a:solidFill>
                  <a:schemeClr val="tx1"/>
                </a:solidFill>
              </a:rPr>
              <a:t>SCLC</a:t>
            </a:r>
            <a:r>
              <a:rPr lang="en-IN" b="0" dirty="0" smtClean="0">
                <a:solidFill>
                  <a:schemeClr val="tx1"/>
                </a:solidFill>
              </a:rPr>
              <a:t> -</a:t>
            </a:r>
            <a:r>
              <a:rPr lang="en-IN" dirty="0" smtClean="0">
                <a:solidFill>
                  <a:schemeClr val="tx1"/>
                </a:solidFill>
              </a:rPr>
              <a:t>anti-</a:t>
            </a:r>
            <a:r>
              <a:rPr lang="en-IN" dirty="0" err="1" smtClean="0">
                <a:solidFill>
                  <a:schemeClr val="tx1"/>
                </a:solidFill>
              </a:rPr>
              <a:t>Hu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b="0" dirty="0" smtClean="0">
                <a:solidFill>
                  <a:schemeClr val="tx1"/>
                </a:solidFill>
              </a:rPr>
              <a:t>antibodies in serum and CSF. </a:t>
            </a:r>
          </a:p>
          <a:p>
            <a:pPr algn="just">
              <a:lnSpc>
                <a:spcPct val="170000"/>
              </a:lnSpc>
              <a:buNone/>
            </a:pPr>
            <a:endParaRPr lang="en-IN" b="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IN" dirty="0" smtClean="0">
                <a:solidFill>
                  <a:schemeClr val="tx1"/>
                </a:solidFill>
              </a:rPr>
              <a:t>Anti-CV</a:t>
            </a:r>
            <a:r>
              <a:rPr lang="en-IN" baseline="-25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/CRMP5 </a:t>
            </a:r>
            <a:r>
              <a:rPr lang="en-IN" b="0" dirty="0" smtClean="0">
                <a:solidFill>
                  <a:schemeClr val="tx1"/>
                </a:solidFill>
              </a:rPr>
              <a:t>antibodies occur less frequently</a:t>
            </a:r>
          </a:p>
          <a:p>
            <a:pPr algn="just">
              <a:lnSpc>
                <a:spcPct val="170000"/>
              </a:lnSpc>
            </a:pPr>
            <a:endParaRPr lang="en-US" b="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buNone/>
            </a:pPr>
            <a:endParaRPr lang="en-IN" b="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IN" b="0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95775" cy="3524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906" y="2686068"/>
            <a:ext cx="4286250" cy="3314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14380" y="3929066"/>
            <a:ext cx="3786182" cy="14859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normAutofit/>
          </a:bodyPr>
          <a:lstStyle/>
          <a:p>
            <a:pPr algn="just">
              <a:spcBef>
                <a:spcPct val="0"/>
              </a:spcBef>
            </a:pPr>
            <a:r>
              <a:rPr lang="en-IN" b="1" dirty="0" smtClean="0">
                <a:solidFill>
                  <a:schemeClr val="tx1"/>
                </a:solidFill>
              </a:rPr>
              <a:t>MRI sequences showing abnormal </a:t>
            </a:r>
          </a:p>
          <a:p>
            <a:pPr algn="just">
              <a:spcBef>
                <a:spcPct val="0"/>
              </a:spcBef>
            </a:pPr>
            <a:r>
              <a:rPr lang="en-IN" b="1" dirty="0" err="1" smtClean="0">
                <a:solidFill>
                  <a:schemeClr val="tx1"/>
                </a:solidFill>
              </a:rPr>
              <a:t>hyperintensities</a:t>
            </a:r>
            <a:r>
              <a:rPr lang="en-IN" b="1" dirty="0" smtClean="0">
                <a:solidFill>
                  <a:schemeClr val="tx1"/>
                </a:solidFill>
              </a:rPr>
              <a:t> in the medial </a:t>
            </a:r>
          </a:p>
          <a:p>
            <a:pPr algn="just">
              <a:spcBef>
                <a:spcPct val="0"/>
              </a:spcBef>
            </a:pPr>
            <a:r>
              <a:rPr lang="en-IN" b="1" dirty="0" smtClean="0">
                <a:solidFill>
                  <a:schemeClr val="tx1"/>
                </a:solidFill>
              </a:rPr>
              <a:t>temporal lobes, hypothalamus and </a:t>
            </a:r>
          </a:p>
          <a:p>
            <a:pPr algn="just">
              <a:spcBef>
                <a:spcPct val="0"/>
              </a:spcBef>
            </a:pPr>
            <a:r>
              <a:rPr lang="en-IN" b="1" dirty="0" smtClean="0">
                <a:solidFill>
                  <a:schemeClr val="tx1"/>
                </a:solidFill>
              </a:rPr>
              <a:t>upper brainstem</a:t>
            </a:r>
            <a:endParaRPr kumimoji="0" lang="en-IN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08720"/>
          </a:xfrm>
        </p:spPr>
        <p:txBody>
          <a:bodyPr>
            <a:normAutofit/>
          </a:bodyPr>
          <a:lstStyle/>
          <a:p>
            <a:r>
              <a:rPr lang="en-US" dirty="0" smtClean="0"/>
              <a:t>Treatment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82042" cy="501317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Most types of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paraneoplastic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encephalitis and encephalomyelitis respond poorly to treatment.</a:t>
            </a:r>
          </a:p>
          <a:p>
            <a:pPr algn="just">
              <a:buFont typeface="Arial" pitchFamily="34" charset="0"/>
              <a:buChar char="•"/>
            </a:pPr>
            <a:endParaRPr lang="en-IN" sz="20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roles of plasma exchange,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IVIg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and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immunosuppression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have not been established. </a:t>
            </a:r>
          </a:p>
          <a:p>
            <a:pPr algn="just">
              <a:buFont typeface="Arial" pitchFamily="34" charset="0"/>
              <a:buChar char="•"/>
            </a:pPr>
            <a:endParaRPr lang="en-IN" sz="20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Approximately 30% of patients with anti-Ma2-associated encephalitis respond to treatment of the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tumor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(usually a germ-cell neoplasm of the testis) and immunotherapy. </a:t>
            </a:r>
          </a:p>
          <a:p>
            <a:pPr algn="just">
              <a:buFont typeface="Arial" pitchFamily="34" charset="0"/>
              <a:buChar char="•"/>
            </a:pPr>
            <a:endParaRPr lang="en-IN" sz="20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IN" sz="20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 err="1" smtClean="0"/>
              <a:t>Paraneoplastic</a:t>
            </a:r>
            <a:r>
              <a:rPr lang="en-IN" sz="3200" dirty="0" smtClean="0"/>
              <a:t> </a:t>
            </a:r>
            <a:r>
              <a:rPr lang="en-IN" sz="3200" dirty="0" err="1" smtClean="0"/>
              <a:t>Cerebellar</a:t>
            </a:r>
            <a:r>
              <a:rPr lang="en-IN" sz="3200" dirty="0" smtClean="0"/>
              <a:t> Degeneration</a:t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Often preceded by a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prodrome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that may include dizziness,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oscillopsia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blurry or double vision, nausea, and vomiting followed by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dysarthria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gait and limb ataxia, and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dysphagia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/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Early in the course, MRI is usually normal; later, the MRI typically reveals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cerebellar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atrophy. </a:t>
            </a:r>
          </a:p>
          <a:p>
            <a:pPr algn="just"/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Tumors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involved </a:t>
            </a:r>
          </a:p>
          <a:p>
            <a:pPr lvl="1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SCLC (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Antibodies to P/Q-type VGCC 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</a:t>
            </a:r>
          </a:p>
          <a:p>
            <a:pPr lvl="1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cancer of the breast and ovary (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Anti-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Yo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antibodies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1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Hodgkin's lymphoma (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anti-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antibodies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/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Treatment -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neurologic improvement after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</a:rPr>
              <a:t>tumor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 removal, plasma exchange,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</a:rPr>
              <a:t>IVIg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</a:rPr>
              <a:t>cyclophosphamide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</a:rPr>
              <a:t>rituximab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</a:rPr>
              <a:t>, or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</a:rPr>
              <a:t>glucocorticoids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LEMS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n-IN" b="0" dirty="0" err="1" smtClean="0">
                <a:solidFill>
                  <a:schemeClr val="tx1"/>
                </a:solidFill>
              </a:rPr>
              <a:t>Presynaptic</a:t>
            </a:r>
            <a:r>
              <a:rPr lang="en-IN" b="0" dirty="0" smtClean="0">
                <a:solidFill>
                  <a:schemeClr val="tx1"/>
                </a:solidFill>
              </a:rPr>
              <a:t> disorder of the neuromuscular junction leading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514350" indent="-514350" algn="just">
              <a:buNone/>
            </a:pPr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Auto-antibody directed against voltage-gated Ca channels →reduced acetylcholine (Ach) release</a:t>
            </a:r>
          </a:p>
          <a:p>
            <a:pPr marL="514350" indent="-514350" algn="just"/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Common Manifestations </a:t>
            </a:r>
          </a:p>
          <a:p>
            <a:pPr marL="914400" lvl="1" indent="-514350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Slowly progressive proximal muscle weakness (legs &gt; arms)</a:t>
            </a:r>
          </a:p>
          <a:p>
            <a:pPr marL="914400" lvl="1" indent="-514350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Dry mouth (autonomic dysfunction)</a:t>
            </a:r>
          </a:p>
          <a:p>
            <a:pPr marL="914400" lvl="1" indent="-514350" algn="just"/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Ptosis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diplopia</a:t>
            </a:r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 algn="just"/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Difficulty swallowing/chewing </a:t>
            </a:r>
          </a:p>
          <a:p>
            <a:pPr marL="514350" indent="-514350" algn="just"/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just"/>
            <a:endParaRPr lang="en-IN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LEMS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DIFFERENCE FROM MG</a:t>
            </a:r>
            <a:r>
              <a:rPr lang="en-US" b="0" dirty="0" smtClean="0">
                <a:latin typeface="Calibri" pitchFamily="34" charset="0"/>
              </a:rPr>
              <a:t>	</a:t>
            </a:r>
          </a:p>
          <a:p>
            <a:pPr marL="1198563" lvl="1" indent="-514350" algn="just">
              <a:buFont typeface="Arial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LE</a:t>
            </a:r>
            <a:r>
              <a:rPr lang="en-IN" b="0" dirty="0" smtClean="0"/>
              <a:t>MS have depressed or absent reflexes, </a:t>
            </a:r>
          </a:p>
          <a:p>
            <a:pPr marL="1198563" lvl="1" indent="-514350" algn="just">
              <a:buFont typeface="Arial" pitchFamily="34" charset="0"/>
              <a:buChar char="•"/>
            </a:pPr>
            <a:r>
              <a:rPr lang="en-IN" b="0" dirty="0" smtClean="0"/>
              <a:t>experience autonomic changes such as dry mouth and impotence</a:t>
            </a:r>
          </a:p>
          <a:p>
            <a:pPr marL="1198563" lvl="1" indent="-514350" algn="just">
              <a:buFont typeface="Arial" pitchFamily="34" charset="0"/>
              <a:buChar char="•"/>
            </a:pPr>
            <a:r>
              <a:rPr lang="en-IN" b="0" dirty="0" smtClean="0"/>
              <a:t> have incremental rather than </a:t>
            </a:r>
            <a:r>
              <a:rPr lang="en-IN" b="0" dirty="0" err="1" smtClean="0"/>
              <a:t>decremental</a:t>
            </a:r>
            <a:r>
              <a:rPr lang="en-IN" b="0" dirty="0" smtClean="0"/>
              <a:t> responses on repetitive nerve stimulation</a:t>
            </a:r>
            <a:endParaRPr lang="en-IN" dirty="0" smtClean="0"/>
          </a:p>
          <a:p>
            <a:pPr marL="1198563" lvl="1" indent="-514350" algn="just">
              <a:buNone/>
            </a:pPr>
            <a:endParaRPr lang="en-IN" b="0" dirty="0" smtClean="0"/>
          </a:p>
          <a:p>
            <a:pPr marL="514350" indent="-514350" algn="just">
              <a:buFont typeface="Arial" pitchFamily="34" charset="0"/>
              <a:buChar char="•"/>
            </a:pPr>
            <a:r>
              <a:rPr lang="en-IN" b="0" dirty="0" smtClean="0"/>
              <a:t>Most patients with LEMS have an associated malignancy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en-IN" b="0" dirty="0" smtClean="0"/>
          </a:p>
          <a:p>
            <a:pPr marL="514350" indent="-514350" algn="just">
              <a:buFont typeface="Arial" pitchFamily="34" charset="0"/>
              <a:buChar char="•"/>
            </a:pPr>
            <a:r>
              <a:rPr lang="en-IN" b="0" dirty="0" smtClean="0"/>
              <a:t>Most commonly small cell carcinoma of the lung, which may express calcium channels that stimulate the autoimmune response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MECHANISM</a:t>
            </a:r>
            <a:endParaRPr lang="en-IN" sz="4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1200" y="914400"/>
            <a:ext cx="8153400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42886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132856"/>
            <a:ext cx="2071702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CANCER CELL</a:t>
            </a:r>
            <a:endParaRPr kumimoji="0" lang="en-I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29190" y="3214686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5286380" y="235743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2071678"/>
            <a:ext cx="1214446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Cytokines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Perpetua" pitchFamily="18" charset="0"/>
                <a:ea typeface="+mj-ea"/>
                <a:cs typeface="+mj-cs"/>
              </a:rPr>
              <a:t>Hormones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Antigen </a:t>
            </a:r>
            <a:endParaRPr kumimoji="0" lang="en-I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28992" y="2714620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29256" y="3714752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72330" y="4643446"/>
            <a:ext cx="150019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Remote cell</a:t>
            </a:r>
            <a:endParaRPr kumimoji="0" lang="en-IN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4714884"/>
            <a:ext cx="135732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1"/>
                </a:solidFill>
                <a:latin typeface="Perpetua" pitchFamily="18" charset="0"/>
                <a:ea typeface="+mj-ea"/>
                <a:cs typeface="+mj-cs"/>
              </a:rPr>
              <a:t>Specific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1"/>
                </a:solidFill>
                <a:latin typeface="Perpetua" pitchFamily="18" charset="0"/>
                <a:ea typeface="+mj-ea"/>
                <a:cs typeface="+mj-cs"/>
              </a:rPr>
              <a:t>symptoms</a:t>
            </a:r>
            <a:endParaRPr kumimoji="0" lang="en-IN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5000628" y="5214950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2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LEMS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 algn="just">
              <a:lnSpc>
                <a:spcPct val="150000"/>
              </a:lnSpc>
            </a:pP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Plasmapheresis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immunosuppression</a:t>
            </a:r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571500" indent="-571500" algn="just">
              <a:lnSpc>
                <a:spcPct val="150000"/>
              </a:lnSpc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3,4-Diaminopyridine (3,4-DAP) and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pyridostigmine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may also be symptomatically helpful.</a:t>
            </a:r>
          </a:p>
          <a:p>
            <a:pPr marL="571500" indent="-571500" algn="just">
              <a:lnSpc>
                <a:spcPct val="150000"/>
              </a:lnSpc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3,4-DAP acts by blocking potassium channels, which results in prolonged depolarization of the motor nerve terminals and thus enhances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ACh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release</a:t>
            </a:r>
          </a:p>
          <a:p>
            <a:pPr marL="571500" indent="-571500" algn="just">
              <a:lnSpc>
                <a:spcPct val="150000"/>
              </a:lnSpc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Pyridostigmine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prolongs the action of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ACh</a:t>
            </a: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allowing repeated interactions with </a:t>
            </a:r>
            <a:r>
              <a:rPr lang="en-IN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AChRs</a:t>
            </a:r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err="1" smtClean="0"/>
              <a:t>Paraneoplastic</a:t>
            </a:r>
            <a:r>
              <a:rPr lang="en-IN" sz="2800" dirty="0" smtClean="0"/>
              <a:t> </a:t>
            </a:r>
            <a:r>
              <a:rPr lang="en-IN" sz="2800" dirty="0" err="1" smtClean="0"/>
              <a:t>Opsoclonus-Myoclonus</a:t>
            </a:r>
            <a:r>
              <a:rPr lang="en-IN" sz="2800" dirty="0" smtClean="0"/>
              <a:t> Syndrome</a:t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b="1" i="1" dirty="0" err="1" smtClean="0">
                <a:solidFill>
                  <a:schemeClr val="tx1"/>
                </a:solidFill>
              </a:rPr>
              <a:t>Opsoclonus</a:t>
            </a:r>
            <a:r>
              <a:rPr lang="en-IN" sz="2400" b="0" dirty="0" smtClean="0">
                <a:solidFill>
                  <a:schemeClr val="tx1"/>
                </a:solidFill>
              </a:rPr>
              <a:t> is a </a:t>
            </a:r>
          </a:p>
          <a:p>
            <a:pPr lvl="1" algn="just"/>
            <a:r>
              <a:rPr lang="en-IN" sz="2400" b="0" dirty="0" smtClean="0">
                <a:solidFill>
                  <a:schemeClr val="tx1"/>
                </a:solidFill>
              </a:rPr>
              <a:t>disorder of eye movement characterized by involuntary, chaotic saccades that occur in all directions of gaze; </a:t>
            </a:r>
          </a:p>
          <a:p>
            <a:pPr lvl="1" algn="just"/>
            <a:r>
              <a:rPr lang="en-IN" sz="2400" b="0" dirty="0" smtClean="0">
                <a:solidFill>
                  <a:schemeClr val="tx1"/>
                </a:solidFill>
              </a:rPr>
              <a:t> frequently associated with </a:t>
            </a:r>
            <a:r>
              <a:rPr lang="en-IN" sz="2400" b="0" dirty="0" err="1" smtClean="0">
                <a:solidFill>
                  <a:schemeClr val="tx1"/>
                </a:solidFill>
              </a:rPr>
              <a:t>myoclonus</a:t>
            </a:r>
            <a:r>
              <a:rPr lang="en-IN" sz="2400" b="0" dirty="0" smtClean="0">
                <a:solidFill>
                  <a:schemeClr val="tx1"/>
                </a:solidFill>
              </a:rPr>
              <a:t> and ataxia.</a:t>
            </a:r>
          </a:p>
          <a:p>
            <a:pPr algn="just">
              <a:buFont typeface="Wingdings" pitchFamily="2" charset="2"/>
              <a:buChar char="v"/>
            </a:pPr>
            <a:endParaRPr lang="en-IN" sz="2400" b="0" dirty="0" smtClean="0">
              <a:solidFill>
                <a:schemeClr val="tx1"/>
              </a:solidFill>
            </a:endParaRPr>
          </a:p>
          <a:p>
            <a:pPr algn="just"/>
            <a:r>
              <a:rPr lang="en-IN" sz="2400" b="0" dirty="0" smtClean="0">
                <a:solidFill>
                  <a:schemeClr val="tx1"/>
                </a:solidFill>
              </a:rPr>
              <a:t>Associated with </a:t>
            </a:r>
          </a:p>
          <a:p>
            <a:pPr lvl="1" algn="just"/>
            <a:r>
              <a:rPr lang="en-IN" sz="2400" b="0" dirty="0" smtClean="0">
                <a:solidFill>
                  <a:schemeClr val="tx1"/>
                </a:solidFill>
              </a:rPr>
              <a:t>cancer of the lung and breast in adults </a:t>
            </a:r>
          </a:p>
          <a:p>
            <a:pPr lvl="1" algn="just"/>
            <a:r>
              <a:rPr lang="en-IN" sz="2400" b="0" dirty="0" err="1" smtClean="0">
                <a:solidFill>
                  <a:schemeClr val="tx1"/>
                </a:solidFill>
              </a:rPr>
              <a:t>neuroblastoma</a:t>
            </a:r>
            <a:r>
              <a:rPr lang="en-IN" sz="2400" b="0" dirty="0" smtClean="0">
                <a:solidFill>
                  <a:schemeClr val="tx1"/>
                </a:solidFill>
              </a:rPr>
              <a:t> in children.</a:t>
            </a:r>
          </a:p>
          <a:p>
            <a:pPr algn="just">
              <a:buFont typeface="Wingdings" pitchFamily="2" charset="2"/>
              <a:buChar char="v"/>
            </a:pPr>
            <a:endParaRPr lang="en-IN" b="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IN" b="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dirty="0" err="1" smtClean="0"/>
              <a:t>Paraneoplastic</a:t>
            </a:r>
            <a:r>
              <a:rPr lang="en-IN" sz="2800" dirty="0" smtClean="0"/>
              <a:t> </a:t>
            </a:r>
            <a:r>
              <a:rPr lang="en-IN" sz="2800" dirty="0" err="1" smtClean="0"/>
              <a:t>Opsoclonus-Myoclonus</a:t>
            </a:r>
            <a:r>
              <a:rPr lang="en-IN" sz="2800" dirty="0" smtClean="0"/>
              <a:t> Syndrome</a:t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/>
            <a:r>
              <a:rPr lang="en-IN" sz="2400" b="0" dirty="0" smtClean="0"/>
              <a:t>I</a:t>
            </a:r>
            <a:r>
              <a:rPr lang="en-IN" sz="2400" b="0" dirty="0" smtClean="0">
                <a:solidFill>
                  <a:schemeClr val="tx1"/>
                </a:solidFill>
              </a:rPr>
              <a:t>f the </a:t>
            </a:r>
            <a:r>
              <a:rPr lang="en-IN" sz="2400" b="0" dirty="0" err="1" smtClean="0">
                <a:solidFill>
                  <a:schemeClr val="tx1"/>
                </a:solidFill>
              </a:rPr>
              <a:t>tumor</a:t>
            </a:r>
            <a:r>
              <a:rPr lang="en-IN" sz="2400" b="0" dirty="0" smtClean="0">
                <a:solidFill>
                  <a:schemeClr val="tx1"/>
                </a:solidFill>
              </a:rPr>
              <a:t> is not treated,  often progresses to encephalopathy, coma, and death.</a:t>
            </a:r>
          </a:p>
          <a:p>
            <a:pPr algn="just">
              <a:buNone/>
            </a:pPr>
            <a:endParaRPr lang="en-IN" sz="2400" b="0" dirty="0" smtClean="0">
              <a:solidFill>
                <a:schemeClr val="tx1"/>
              </a:solidFill>
            </a:endParaRPr>
          </a:p>
          <a:p>
            <a:pPr algn="just"/>
            <a:r>
              <a:rPr lang="en-IN" sz="2400" b="0" dirty="0" smtClean="0">
                <a:solidFill>
                  <a:schemeClr val="tx1"/>
                </a:solidFill>
              </a:rPr>
              <a:t> In addition to treating the </a:t>
            </a:r>
            <a:r>
              <a:rPr lang="en-IN" sz="2400" b="0" dirty="0" err="1" smtClean="0">
                <a:solidFill>
                  <a:schemeClr val="tx1"/>
                </a:solidFill>
              </a:rPr>
              <a:t>tumor</a:t>
            </a:r>
            <a:r>
              <a:rPr lang="en-IN" sz="2400" b="0" dirty="0" smtClean="0">
                <a:solidFill>
                  <a:schemeClr val="tx1"/>
                </a:solidFill>
              </a:rPr>
              <a:t>, symptoms may respond to immunotherapy (</a:t>
            </a:r>
            <a:r>
              <a:rPr lang="en-IN" sz="2400" b="0" dirty="0" err="1" smtClean="0">
                <a:solidFill>
                  <a:schemeClr val="tx1"/>
                </a:solidFill>
              </a:rPr>
              <a:t>glucocorticoids</a:t>
            </a:r>
            <a:r>
              <a:rPr lang="en-IN" sz="2400" b="0" dirty="0" smtClean="0">
                <a:solidFill>
                  <a:schemeClr val="tx1"/>
                </a:solidFill>
              </a:rPr>
              <a:t>, plasma exchange,  </a:t>
            </a:r>
            <a:r>
              <a:rPr lang="en-IN" sz="2400" b="0" dirty="0" err="1" smtClean="0">
                <a:solidFill>
                  <a:schemeClr val="tx1"/>
                </a:solidFill>
              </a:rPr>
              <a:t>IVIg</a:t>
            </a:r>
            <a:r>
              <a:rPr lang="en-IN" sz="2400" b="0" dirty="0" smtClean="0">
                <a:solidFill>
                  <a:schemeClr val="tx1"/>
                </a:solidFill>
              </a:rPr>
              <a:t>, ACTH, plasma exchange, and </a:t>
            </a:r>
            <a:r>
              <a:rPr lang="en-IN" sz="2400" b="0" dirty="0" err="1" smtClean="0">
                <a:solidFill>
                  <a:schemeClr val="tx1"/>
                </a:solidFill>
              </a:rPr>
              <a:t>rituximab</a:t>
            </a:r>
            <a:r>
              <a:rPr lang="en-IN" sz="2400" b="0" dirty="0" smtClean="0">
                <a:solidFill>
                  <a:schemeClr val="tx1"/>
                </a:solidFill>
              </a:rPr>
              <a:t>).</a:t>
            </a:r>
          </a:p>
          <a:p>
            <a:pPr algn="just">
              <a:buFont typeface="Wingdings" pitchFamily="2" charset="2"/>
              <a:buChar char="v"/>
            </a:pPr>
            <a:endParaRPr lang="en-IN" b="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4000" dirty="0" err="1" smtClean="0"/>
              <a:t>Paraneoplastic</a:t>
            </a:r>
            <a:r>
              <a:rPr lang="en-IN" sz="4000" dirty="0" smtClean="0"/>
              <a:t> Peripheral Neuropathies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Approximately half of patients with sclerotic myeloma develop a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 lvl="1"/>
            <a:r>
              <a:rPr lang="en-IN" dirty="0" err="1" smtClean="0"/>
              <a:t>sensorimotor</a:t>
            </a:r>
            <a:r>
              <a:rPr lang="en-IN" dirty="0" smtClean="0"/>
              <a:t> neuropathy with predominantly motor deficits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resembles a chronic inflammatory </a:t>
            </a:r>
            <a:r>
              <a:rPr lang="en-IN" dirty="0" err="1" smtClean="0"/>
              <a:t>demyelinating</a:t>
            </a:r>
            <a:r>
              <a:rPr lang="en-IN" dirty="0" smtClean="0"/>
              <a:t> neuropathy</a:t>
            </a:r>
          </a:p>
          <a:p>
            <a:pPr lvl="1">
              <a:buNone/>
            </a:pPr>
            <a:r>
              <a:rPr lang="en-IN" dirty="0" smtClean="0"/>
              <a:t> </a:t>
            </a:r>
          </a:p>
          <a:p>
            <a:pPr lvl="1"/>
            <a:r>
              <a:rPr lang="en-IN" dirty="0" smtClean="0"/>
              <a:t> some patients develop elements of the </a:t>
            </a:r>
            <a:r>
              <a:rPr lang="en-IN" b="1" dirty="0" smtClean="0"/>
              <a:t>POEMS syndrome </a:t>
            </a:r>
            <a:r>
              <a:rPr lang="en-IN" dirty="0" smtClean="0"/>
              <a:t>(</a:t>
            </a:r>
            <a:r>
              <a:rPr lang="en-IN" b="1" i="1" dirty="0" err="1" smtClean="0"/>
              <a:t>p</a:t>
            </a:r>
            <a:r>
              <a:rPr lang="en-IN" dirty="0" err="1" smtClean="0"/>
              <a:t>olyneuropathy</a:t>
            </a:r>
            <a:r>
              <a:rPr lang="en-IN" b="1" dirty="0" smtClean="0"/>
              <a:t>, </a:t>
            </a:r>
            <a:r>
              <a:rPr lang="en-IN" b="1" i="1" dirty="0" err="1" smtClean="0"/>
              <a:t>o</a:t>
            </a:r>
            <a:r>
              <a:rPr lang="en-IN" dirty="0" err="1" smtClean="0"/>
              <a:t>rganomegaly</a:t>
            </a:r>
            <a:r>
              <a:rPr lang="en-IN" dirty="0" smtClean="0"/>
              <a:t>, </a:t>
            </a:r>
            <a:r>
              <a:rPr lang="en-IN" b="1" i="1" dirty="0" err="1" smtClean="0"/>
              <a:t>e</a:t>
            </a:r>
            <a:r>
              <a:rPr lang="en-IN" dirty="0" err="1" smtClean="0"/>
              <a:t>ndocrinopathy</a:t>
            </a:r>
            <a:r>
              <a:rPr lang="en-IN" b="1" dirty="0" smtClean="0"/>
              <a:t>, </a:t>
            </a:r>
            <a:r>
              <a:rPr lang="en-IN" b="1" i="1" dirty="0" smtClean="0"/>
              <a:t>M</a:t>
            </a:r>
            <a:r>
              <a:rPr lang="en-IN" b="1" dirty="0" smtClean="0"/>
              <a:t> </a:t>
            </a:r>
            <a:r>
              <a:rPr lang="en-IN" dirty="0" smtClean="0"/>
              <a:t>protein, </a:t>
            </a:r>
            <a:r>
              <a:rPr lang="en-IN" b="1" i="1" dirty="0" smtClean="0"/>
              <a:t>s</a:t>
            </a:r>
            <a:r>
              <a:rPr lang="en-IN" dirty="0" smtClean="0"/>
              <a:t>kin changes)</a:t>
            </a:r>
          </a:p>
          <a:p>
            <a:pPr lvl="1">
              <a:buNone/>
            </a:pPr>
            <a:endParaRPr lang="en-IN" dirty="0" smtClean="0"/>
          </a:p>
          <a:p>
            <a:pPr lvl="1"/>
            <a:r>
              <a:rPr lang="en-IN" dirty="0" smtClean="0"/>
              <a:t>Treatment of the </a:t>
            </a:r>
            <a:r>
              <a:rPr lang="en-IN" dirty="0" err="1" smtClean="0"/>
              <a:t>plasmacytoma</a:t>
            </a:r>
            <a:r>
              <a:rPr lang="en-IN" dirty="0" smtClean="0"/>
              <a:t> or sclerotic lesions usually improves the neuropathy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err="1" smtClean="0"/>
              <a:t>Paraneoplastic</a:t>
            </a:r>
            <a:r>
              <a:rPr lang="en-IN" sz="3600" dirty="0" smtClean="0"/>
              <a:t> Peripheral Neuropathies</a:t>
            </a:r>
            <a:br>
              <a:rPr lang="en-IN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i="1" dirty="0" err="1" smtClean="0"/>
              <a:t>Vasculitis</a:t>
            </a:r>
            <a:r>
              <a:rPr lang="en-IN" i="1" dirty="0" smtClean="0"/>
              <a:t> of the nerve and muscle</a:t>
            </a:r>
            <a:r>
              <a:rPr lang="en-IN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pPr lvl="1"/>
            <a:r>
              <a:rPr lang="en-IN" dirty="0" smtClean="0"/>
              <a:t>causes a painful symmetric or asymmetric distal </a:t>
            </a:r>
            <a:r>
              <a:rPr lang="en-IN" dirty="0" err="1" smtClean="0"/>
              <a:t>sensorimotor</a:t>
            </a:r>
            <a:r>
              <a:rPr lang="en-IN" dirty="0" smtClean="0"/>
              <a:t> neuropathy with variable proximal weakness. </a:t>
            </a:r>
          </a:p>
          <a:p>
            <a:pPr lvl="1">
              <a:buNone/>
            </a:pPr>
            <a:endParaRPr lang="en-IN" dirty="0" smtClean="0"/>
          </a:p>
          <a:p>
            <a:pPr lvl="1"/>
            <a:r>
              <a:rPr lang="en-IN" dirty="0" smtClean="0"/>
              <a:t>It predominantly affects elderly men</a:t>
            </a:r>
          </a:p>
          <a:p>
            <a:pPr lvl="1">
              <a:buNone/>
            </a:pPr>
            <a:endParaRPr lang="en-IN" dirty="0" smtClean="0"/>
          </a:p>
          <a:p>
            <a:pPr lvl="1"/>
            <a:r>
              <a:rPr lang="en-IN" dirty="0" smtClean="0"/>
              <a:t>associated with an elevated erythrocyte sedimentation rate and increased CSF protein concentration. </a:t>
            </a:r>
          </a:p>
          <a:p>
            <a:pPr lvl="1">
              <a:buNone/>
            </a:pPr>
            <a:endParaRPr lang="en-IN" dirty="0" smtClean="0"/>
          </a:p>
          <a:p>
            <a:pPr lvl="1"/>
            <a:r>
              <a:rPr lang="en-IN" dirty="0" smtClean="0"/>
              <a:t>SCLC and lymphoma are the primary </a:t>
            </a:r>
            <a:r>
              <a:rPr lang="en-IN" dirty="0" err="1" smtClean="0"/>
              <a:t>tumors</a:t>
            </a:r>
            <a:r>
              <a:rPr lang="en-IN" dirty="0" smtClean="0"/>
              <a:t> involved.</a:t>
            </a:r>
          </a:p>
          <a:p>
            <a:pPr lvl="1">
              <a:buNone/>
            </a:pPr>
            <a:endParaRPr lang="en-IN" dirty="0" smtClean="0"/>
          </a:p>
          <a:p>
            <a:pPr lvl="1"/>
            <a:r>
              <a:rPr lang="en-IN" dirty="0" smtClean="0"/>
              <a:t> </a:t>
            </a:r>
            <a:r>
              <a:rPr lang="en-IN" dirty="0" err="1" smtClean="0"/>
              <a:t>Glucocorticoids</a:t>
            </a:r>
            <a:r>
              <a:rPr lang="en-IN" dirty="0" smtClean="0"/>
              <a:t> and </a:t>
            </a:r>
            <a:r>
              <a:rPr lang="en-IN" dirty="0" err="1" smtClean="0"/>
              <a:t>cyclophosphamide</a:t>
            </a:r>
            <a:r>
              <a:rPr lang="en-IN" dirty="0" smtClean="0"/>
              <a:t> often result in neurologic </a:t>
            </a:r>
            <a:r>
              <a:rPr lang="en-IN" dirty="0" err="1" smtClean="0"/>
              <a:t>improvemet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i="1" dirty="0" smtClean="0"/>
              <a:t>Peripheral nerve </a:t>
            </a:r>
            <a:r>
              <a:rPr lang="en-IN" sz="3200" i="1" dirty="0" err="1" smtClean="0"/>
              <a:t>hyperexcitability</a:t>
            </a:r>
            <a:r>
              <a:rPr lang="en-IN" sz="3200" dirty="0" smtClean="0"/>
              <a:t> (</a:t>
            </a:r>
            <a:r>
              <a:rPr lang="en-IN" sz="3200" i="1" dirty="0" err="1" smtClean="0"/>
              <a:t>neuromyotonia</a:t>
            </a:r>
            <a:r>
              <a:rPr lang="en-IN" sz="3200" i="1" dirty="0" smtClean="0"/>
              <a:t>,</a:t>
            </a:r>
            <a:r>
              <a:rPr lang="en-IN" sz="3200" dirty="0" smtClean="0"/>
              <a:t> or </a:t>
            </a:r>
            <a:r>
              <a:rPr lang="en-IN" sz="3200" i="1" dirty="0" smtClean="0"/>
              <a:t>Isaacs' syndrome )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endParaRPr lang="en-IN" sz="1800" dirty="0" smtClean="0"/>
          </a:p>
          <a:p>
            <a:pPr algn="just"/>
            <a:r>
              <a:rPr lang="en-IN" sz="2000" dirty="0" smtClean="0"/>
              <a:t>spontaneous and continuous muscle </a:t>
            </a:r>
            <a:r>
              <a:rPr lang="en-IN" sz="2000" dirty="0" err="1" smtClean="0"/>
              <a:t>fiber</a:t>
            </a:r>
            <a:r>
              <a:rPr lang="en-IN" sz="2000" dirty="0" smtClean="0"/>
              <a:t> activity of peripheral nerve origin.</a:t>
            </a:r>
          </a:p>
          <a:p>
            <a:pPr algn="just"/>
            <a:endParaRPr lang="en-IN" sz="2000" dirty="0" smtClean="0"/>
          </a:p>
          <a:p>
            <a:pPr algn="just"/>
            <a:r>
              <a:rPr lang="en-IN" sz="2000" dirty="0" smtClean="0"/>
              <a:t> Clinical features include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dirty="0" smtClean="0"/>
              <a:t>cramps,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dirty="0" smtClean="0"/>
              <a:t>muscle twitching,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dirty="0" smtClean="0"/>
              <a:t>stiffness,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dirty="0" smtClean="0"/>
              <a:t>delayed muscle relaxation, and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dirty="0" smtClean="0"/>
              <a:t> spontaneous or evoked carpal or pedal spasms.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EMG is diagnostic.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Usually occurs in </a:t>
            </a:r>
            <a:r>
              <a:rPr lang="en-US" sz="2000" dirty="0" err="1" smtClean="0"/>
              <a:t>thymoma</a:t>
            </a:r>
            <a:r>
              <a:rPr lang="en-US" sz="2000" dirty="0" smtClean="0"/>
              <a:t>  and SCLC ( antibodies to VGKC ).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Phenytoin</a:t>
            </a:r>
            <a:r>
              <a:rPr lang="en-US" sz="2000" dirty="0" smtClean="0"/>
              <a:t>, </a:t>
            </a:r>
            <a:r>
              <a:rPr lang="en-US" sz="2000" dirty="0" err="1" smtClean="0"/>
              <a:t>carbamazepine</a:t>
            </a:r>
            <a:r>
              <a:rPr lang="en-US" sz="2000" dirty="0" smtClean="0"/>
              <a:t> and plasma exchange may improve symptoms</a:t>
            </a:r>
            <a:endParaRPr lang="en-IN" sz="2000" dirty="0" smtClean="0"/>
          </a:p>
          <a:p>
            <a:pPr algn="just"/>
            <a:endParaRPr lang="en-US" sz="1800" dirty="0" smtClean="0"/>
          </a:p>
          <a:p>
            <a:pPr algn="just"/>
            <a:endParaRPr lang="en-IN" sz="1800" dirty="0" smtClean="0"/>
          </a:p>
          <a:p>
            <a:endParaRPr lang="en-IN" sz="18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9762"/>
          </a:xfrm>
        </p:spPr>
        <p:txBody>
          <a:bodyPr>
            <a:noAutofit/>
          </a:bodyPr>
          <a:lstStyle/>
          <a:p>
            <a:r>
              <a:rPr lang="en-IN" sz="4000" b="1" dirty="0" err="1" smtClean="0">
                <a:latin typeface="Calibri" pitchFamily="34" charset="0"/>
                <a:cs typeface="Calibri" pitchFamily="34" charset="0"/>
              </a:rPr>
              <a:t>Paraneoplastic</a:t>
            </a:r>
            <a:r>
              <a:rPr lang="en-IN" sz="4000" b="1" dirty="0" smtClean="0">
                <a:latin typeface="Calibri" pitchFamily="34" charset="0"/>
                <a:cs typeface="Calibri" pitchFamily="34" charset="0"/>
              </a:rPr>
              <a:t> Dermatologic Syndromes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Wide range of skin disorders</a:t>
            </a:r>
          </a:p>
          <a:p>
            <a:pPr>
              <a:buFont typeface="Arial" pitchFamily="34" charset="0"/>
              <a:buChar char="•"/>
            </a:pPr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underlying mechanism is usually speculative</a:t>
            </a:r>
          </a:p>
          <a:p>
            <a:pPr lvl="1">
              <a:buFont typeface="Arial" pitchFamily="34" charset="0"/>
              <a:buChar char="•"/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Growth factors</a:t>
            </a:r>
          </a:p>
          <a:p>
            <a:pPr lvl="1">
              <a:buFont typeface="Arial" pitchFamily="34" charset="0"/>
              <a:buChar char="•"/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Cytokines</a:t>
            </a:r>
          </a:p>
          <a:p>
            <a:pPr lvl="1">
              <a:buFont typeface="Arial" pitchFamily="34" charset="0"/>
              <a:buChar char="•"/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Hormones</a:t>
            </a:r>
          </a:p>
          <a:p>
            <a:pPr>
              <a:buFont typeface="Arial" pitchFamily="34" charset="0"/>
              <a:buChar char="•"/>
            </a:pPr>
            <a:endParaRPr lang="en-IN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Can occur before, during or after the cancer </a:t>
            </a:r>
          </a:p>
          <a:p>
            <a:r>
              <a:rPr lang="en-IN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diagnosis</a:t>
            </a:r>
            <a:endParaRPr lang="en-IN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73235"/>
          <a:ext cx="9144000" cy="64419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0341"/>
                <a:gridCol w="3951923"/>
                <a:gridCol w="2571736"/>
              </a:tblGrid>
              <a:tr h="859355"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 </a:t>
                      </a:r>
                      <a:r>
                        <a:rPr lang="en-IN" sz="1600" dirty="0" err="1" smtClean="0"/>
                        <a:t>Acnthosis</a:t>
                      </a:r>
                      <a:r>
                        <a:rPr lang="en-IN" sz="1600" dirty="0" smtClean="0"/>
                        <a:t> </a:t>
                      </a:r>
                      <a:r>
                        <a:rPr lang="en-IN" sz="1600" dirty="0" err="1" smtClean="0"/>
                        <a:t>nigricans</a:t>
                      </a:r>
                      <a:endParaRPr lang="en-IN" sz="1600" b="1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Velvety, </a:t>
                      </a:r>
                      <a:r>
                        <a:rPr lang="en-IN" sz="1600" dirty="0" err="1"/>
                        <a:t>verrucous</a:t>
                      </a:r>
                      <a:r>
                        <a:rPr lang="en-IN" sz="1600" dirty="0"/>
                        <a:t>, brown </a:t>
                      </a:r>
                      <a:r>
                        <a:rPr lang="en-IN" sz="1600" dirty="0" err="1"/>
                        <a:t>hyperpigmentation</a:t>
                      </a:r>
                      <a:r>
                        <a:rPr lang="en-IN" sz="1600" dirty="0"/>
                        <a:t> involving body folds and mucosal membranes</a:t>
                      </a: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Gastric cancer (also </a:t>
                      </a:r>
                      <a:r>
                        <a:rPr lang="en-IN" sz="1600" dirty="0" err="1"/>
                        <a:t>endocrinopathies</a:t>
                      </a:r>
                      <a:r>
                        <a:rPr lang="en-IN" sz="1600" dirty="0"/>
                        <a:t>)</a:t>
                      </a:r>
                    </a:p>
                  </a:txBody>
                  <a:tcPr marL="15240" marR="15240" marT="15240" marB="15240"/>
                </a:tc>
              </a:tr>
              <a:tr h="788714"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/>
                        <a:t>Acquired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hypertrichosis</a:t>
                      </a:r>
                      <a:r>
                        <a:rPr lang="fr-FR" sz="1600" dirty="0"/>
                        <a:t> </a:t>
                      </a:r>
                      <a:endParaRPr lang="fr-FR" sz="1600" dirty="0" smtClean="0"/>
                    </a:p>
                    <a:p>
                      <a:pPr algn="l"/>
                      <a:r>
                        <a:rPr lang="fr-FR" sz="1600" dirty="0" err="1" smtClean="0"/>
                        <a:t>lanuginosa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/>
                        <a:t>(</a:t>
                      </a:r>
                      <a:r>
                        <a:rPr lang="fr-FR" sz="1600" dirty="0" err="1"/>
                        <a:t>malignant</a:t>
                      </a:r>
                      <a:r>
                        <a:rPr lang="fr-FR" sz="1600" dirty="0"/>
                        <a:t> down)</a:t>
                      </a:r>
                      <a:endParaRPr lang="fr-FR" sz="1600" b="1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Long, fine, </a:t>
                      </a:r>
                      <a:r>
                        <a:rPr lang="en-IN" sz="1600" dirty="0" err="1"/>
                        <a:t>nonpigmented</a:t>
                      </a:r>
                      <a:r>
                        <a:rPr lang="en-IN" sz="1600" dirty="0"/>
                        <a:t> </a:t>
                      </a:r>
                      <a:r>
                        <a:rPr lang="en-IN" sz="1600" dirty="0" err="1"/>
                        <a:t>lanugo</a:t>
                      </a:r>
                      <a:r>
                        <a:rPr lang="en-IN" sz="1600" dirty="0"/>
                        <a:t> hairs on face, trunk, limbs, </a:t>
                      </a:r>
                      <a:r>
                        <a:rPr lang="en-IN" sz="1600" dirty="0" err="1"/>
                        <a:t>axillae</a:t>
                      </a:r>
                      <a:endParaRPr lang="en-IN" sz="1600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Carcinomas of the lung, colon, breast, uterus, bladder, and lymphoma </a:t>
                      </a:r>
                    </a:p>
                  </a:txBody>
                  <a:tcPr marL="15240" marR="15240" marT="15240" marB="15240"/>
                </a:tc>
              </a:tr>
              <a:tr h="594424">
                <a:tc>
                  <a:txBody>
                    <a:bodyPr/>
                    <a:lstStyle/>
                    <a:p>
                      <a:pPr algn="l"/>
                      <a:r>
                        <a:rPr lang="en-IN" sz="1600" dirty="0" err="1"/>
                        <a:t>Necrolytic</a:t>
                      </a:r>
                      <a:r>
                        <a:rPr lang="en-IN" sz="1600" dirty="0"/>
                        <a:t> migratory </a:t>
                      </a:r>
                      <a:r>
                        <a:rPr lang="en-IN" sz="1600" dirty="0" err="1"/>
                        <a:t>erythema</a:t>
                      </a:r>
                      <a:endParaRPr lang="en-IN" sz="1600" b="1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err="1"/>
                        <a:t>Circinate</a:t>
                      </a:r>
                      <a:r>
                        <a:rPr lang="en-IN" sz="1600" dirty="0"/>
                        <a:t> erosive </a:t>
                      </a:r>
                      <a:r>
                        <a:rPr lang="en-IN" sz="1600" dirty="0" err="1"/>
                        <a:t>erythematous</a:t>
                      </a:r>
                      <a:r>
                        <a:rPr lang="en-IN" sz="1600" dirty="0"/>
                        <a:t> rash, </a:t>
                      </a:r>
                      <a:r>
                        <a:rPr lang="en-IN" sz="1600" dirty="0" err="1"/>
                        <a:t>stomatitis</a:t>
                      </a:r>
                      <a:endParaRPr lang="en-IN" sz="1600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err="1"/>
                        <a:t>Glucagonoma</a:t>
                      </a:r>
                      <a:endParaRPr lang="en-IN" sz="1600" dirty="0"/>
                    </a:p>
                  </a:txBody>
                  <a:tcPr marL="15240" marR="15240" marT="15240" marB="15240"/>
                </a:tc>
              </a:tr>
              <a:tr h="859355">
                <a:tc>
                  <a:txBody>
                    <a:bodyPr/>
                    <a:lstStyle/>
                    <a:p>
                      <a:pPr algn="l"/>
                      <a:r>
                        <a:rPr lang="en-IN" sz="1600" dirty="0" err="1"/>
                        <a:t>Erythema</a:t>
                      </a:r>
                      <a:r>
                        <a:rPr lang="en-IN" sz="1600" dirty="0"/>
                        <a:t> </a:t>
                      </a:r>
                      <a:r>
                        <a:rPr lang="en-IN" sz="1600" dirty="0" err="1"/>
                        <a:t>gyratum</a:t>
                      </a:r>
                      <a:r>
                        <a:rPr lang="en-IN" sz="1600" dirty="0"/>
                        <a:t> </a:t>
                      </a:r>
                      <a:r>
                        <a:rPr lang="en-IN" sz="1600" dirty="0" err="1"/>
                        <a:t>repens</a:t>
                      </a:r>
                      <a:endParaRPr lang="en-IN" sz="1600" b="1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Concentric rings on trunk and proximal extremities; may have </a:t>
                      </a:r>
                      <a:r>
                        <a:rPr lang="en-IN" sz="1600" dirty="0" err="1"/>
                        <a:t>pruritus</a:t>
                      </a:r>
                      <a:endParaRPr lang="en-IN" sz="1600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Carcinomas of the lung, </a:t>
                      </a:r>
                      <a:r>
                        <a:rPr lang="en-IN" sz="1600" dirty="0" err="1"/>
                        <a:t>esophagus</a:t>
                      </a:r>
                      <a:r>
                        <a:rPr lang="en-IN" sz="1600" dirty="0"/>
                        <a:t>, and breast</a:t>
                      </a:r>
                    </a:p>
                  </a:txBody>
                  <a:tcPr marL="15240" marR="15240" marT="15240" marB="15240"/>
                </a:tc>
              </a:tr>
              <a:tr h="583134"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Sweet's syndrome</a:t>
                      </a:r>
                      <a:endParaRPr lang="en-IN" sz="1600" b="1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Red nodules or plaques, fever, dermal </a:t>
                      </a:r>
                      <a:r>
                        <a:rPr lang="en-IN" sz="1600" dirty="0" err="1"/>
                        <a:t>neutrophilic</a:t>
                      </a:r>
                      <a:r>
                        <a:rPr lang="en-IN" sz="1600" dirty="0"/>
                        <a:t> infiltrates</a:t>
                      </a: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Acute </a:t>
                      </a:r>
                      <a:r>
                        <a:rPr lang="en-IN" sz="1600" dirty="0" err="1"/>
                        <a:t>myelogenous</a:t>
                      </a:r>
                      <a:r>
                        <a:rPr lang="en-IN" sz="1600" dirty="0"/>
                        <a:t> </a:t>
                      </a:r>
                      <a:r>
                        <a:rPr lang="en-IN" sz="1600" dirty="0" err="1" smtClean="0"/>
                        <a:t>leukemia</a:t>
                      </a:r>
                      <a:endParaRPr lang="en-IN" sz="1600" dirty="0"/>
                    </a:p>
                  </a:txBody>
                  <a:tcPr marL="15240" marR="15240" marT="15240" marB="15240"/>
                </a:tc>
              </a:tr>
              <a:tr h="859355">
                <a:tc>
                  <a:txBody>
                    <a:bodyPr/>
                    <a:lstStyle/>
                    <a:p>
                      <a:pPr algn="l"/>
                      <a:r>
                        <a:rPr lang="en-IN" sz="1600" dirty="0" err="1"/>
                        <a:t>Pruritus</a:t>
                      </a:r>
                      <a:endParaRPr lang="en-IN" sz="1600" b="1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Excoriations, </a:t>
                      </a:r>
                      <a:r>
                        <a:rPr lang="fr-FR" sz="1600" dirty="0" err="1"/>
                        <a:t>pruritus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occurs</a:t>
                      </a:r>
                      <a:r>
                        <a:rPr lang="fr-FR" sz="1600" dirty="0"/>
                        <a:t> on </a:t>
                      </a:r>
                      <a:r>
                        <a:rPr lang="fr-FR" sz="1600" dirty="0" err="1"/>
                        <a:t>extremities</a:t>
                      </a:r>
                      <a:r>
                        <a:rPr lang="fr-FR" sz="1600" dirty="0"/>
                        <a:t>, </a:t>
                      </a:r>
                      <a:r>
                        <a:rPr lang="fr-FR" sz="1600" dirty="0" err="1"/>
                        <a:t>upper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trunk</a:t>
                      </a:r>
                      <a:r>
                        <a:rPr lang="fr-FR" sz="1600" dirty="0"/>
                        <a:t>, </a:t>
                      </a:r>
                      <a:r>
                        <a:rPr lang="fr-FR" sz="1600" dirty="0" err="1"/>
                        <a:t>extensor</a:t>
                      </a:r>
                      <a:r>
                        <a:rPr lang="fr-FR" sz="1600" dirty="0"/>
                        <a:t> surfaces</a:t>
                      </a: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/>
                        <a:t>Lymphoma and </a:t>
                      </a:r>
                      <a:r>
                        <a:rPr lang="en-IN" sz="1600" dirty="0" err="1"/>
                        <a:t>myeloproliferative</a:t>
                      </a:r>
                      <a:r>
                        <a:rPr lang="en-IN" sz="1600" dirty="0"/>
                        <a:t> disease</a:t>
                      </a:r>
                    </a:p>
                  </a:txBody>
                  <a:tcPr marL="15240" marR="15240" marT="15240" marB="15240"/>
                </a:tc>
              </a:tr>
              <a:tr h="749507">
                <a:tc>
                  <a:txBody>
                    <a:bodyPr/>
                    <a:lstStyle/>
                    <a:p>
                      <a:pPr algn="l"/>
                      <a:r>
                        <a:rPr lang="en-IN" sz="1600" dirty="0" err="1"/>
                        <a:t>Paraneoplastic</a:t>
                      </a:r>
                      <a:r>
                        <a:rPr lang="en-IN" sz="1600" dirty="0"/>
                        <a:t> </a:t>
                      </a:r>
                      <a:r>
                        <a:rPr lang="en-IN" sz="1600" dirty="0" err="1"/>
                        <a:t>pemphigus</a:t>
                      </a:r>
                      <a:r>
                        <a:rPr lang="en-IN" sz="1600" dirty="0"/>
                        <a:t> (PNP)</a:t>
                      </a:r>
                      <a:endParaRPr lang="en-IN" sz="1600" b="1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Painful </a:t>
                      </a:r>
                      <a:r>
                        <a:rPr lang="en-IN" sz="1600" dirty="0" err="1" smtClean="0"/>
                        <a:t>erythematous</a:t>
                      </a:r>
                      <a:r>
                        <a:rPr lang="en-IN" sz="1600" dirty="0" smtClean="0"/>
                        <a:t> lesions with blistering; mucous membrane ulcerations</a:t>
                      </a:r>
                    </a:p>
                    <a:p>
                      <a:pPr algn="l"/>
                      <a:endParaRPr lang="en-IN" sz="1600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Lymphoma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  <a:tr h="1135576">
                <a:tc>
                  <a:txBody>
                    <a:bodyPr/>
                    <a:lstStyle/>
                    <a:p>
                      <a:pPr algn="l"/>
                      <a:r>
                        <a:rPr lang="en-IN" sz="1600" b="0" dirty="0" smtClean="0"/>
                        <a:t>Acquired </a:t>
                      </a:r>
                      <a:r>
                        <a:rPr lang="en-IN" sz="1600" b="0" dirty="0" err="1" smtClean="0"/>
                        <a:t>ichthyosis</a:t>
                      </a:r>
                      <a:endParaRPr lang="en-IN" sz="1600" b="0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Dry, rough skin with prominent scaling</a:t>
                      </a:r>
                    </a:p>
                    <a:p>
                      <a:pPr algn="l"/>
                      <a:r>
                        <a:rPr lang="en-IN" sz="1600" dirty="0" smtClean="0"/>
                        <a:t>Body, arms, palms and sole</a:t>
                      </a:r>
                      <a:endParaRPr lang="en-IN" sz="1600" dirty="0"/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Hodgkin’s disease</a:t>
                      </a:r>
                    </a:p>
                    <a:p>
                      <a:r>
                        <a:rPr lang="en-IN" sz="1600" dirty="0" smtClean="0"/>
                        <a:t>Non-Hodgkin’s Lymphoma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dirty="0" smtClean="0"/>
                        <a:t>Solid </a:t>
                      </a:r>
                      <a:r>
                        <a:rPr lang="en-IN" sz="1600" dirty="0" err="1" smtClean="0"/>
                        <a:t>tumors</a:t>
                      </a:r>
                      <a:r>
                        <a:rPr lang="en-IN" sz="1600" dirty="0" smtClean="0"/>
                        <a:t> </a:t>
                      </a:r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VASCULAR</a:t>
            </a:r>
            <a:r>
              <a:rPr lang="en-US" sz="4000" dirty="0" smtClean="0"/>
              <a:t> </a:t>
            </a:r>
            <a:endParaRPr lang="en-IN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358246" cy="514353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482042" cy="621282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 smtClean="0"/>
              <a:t>EVALUATION AND DIAGNOSIS OF PARANEOPLASTIC SYNDROMES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56792"/>
            <a:ext cx="8624918" cy="530120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Characterize </a:t>
            </a:r>
            <a:r>
              <a:rPr lang="en-IN" sz="2000" b="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abnormality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 obtain laboratory studies and biopsy as necessary </a:t>
            </a:r>
          </a:p>
          <a:p>
            <a:pPr algn="just"/>
            <a:endParaRPr lang="en-IN" sz="20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Carefully elicit any additional symptoms and signs</a:t>
            </a:r>
          </a:p>
          <a:p>
            <a:pPr algn="just"/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 </a:t>
            </a:r>
          </a:p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Eliminate common causes </a:t>
            </a:r>
          </a:p>
          <a:p>
            <a:pPr algn="just"/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there is no obvious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etiology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consider a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paraneoplastic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syndrome</a:t>
            </a:r>
          </a:p>
          <a:p>
            <a:pPr algn="just"/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 </a:t>
            </a:r>
          </a:p>
          <a:p>
            <a:pPr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findings are consistent with a known syndrome, screen for underlying malignancy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ASSOCIATED CANCERS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587680" cy="4353347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  Small cell cancer of the lung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most common cancer associated with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paraneoplastic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syndromes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Probably because of its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neuroectodermal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origin.</a:t>
            </a:r>
          </a:p>
          <a:p>
            <a:pPr algn="just">
              <a:buFont typeface="Wingdings" pitchFamily="2" charset="2"/>
              <a:buChar char="Ø"/>
            </a:pPr>
            <a:endParaRPr lang="en-US" sz="2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IN" sz="2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IN" sz="2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2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Other </a:t>
            </a:r>
            <a:r>
              <a:rPr lang="en-IN" sz="24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neoplasms</a:t>
            </a:r>
            <a:r>
              <a:rPr lang="en-IN" sz="2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commonly associated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carcinomas of the breast, ovary,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other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adenocarcinomas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lymphoproliferative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diseases (especially Hodgkin's disease and </a:t>
            </a:r>
            <a:r>
              <a:rPr lang="en-IN" sz="20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thymoma</a:t>
            </a:r>
            <a:r>
              <a:rPr lang="en-IN" sz="20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). </a:t>
            </a:r>
          </a:p>
          <a:p>
            <a:pPr algn="just">
              <a:buFont typeface="Wingdings" pitchFamily="2" charset="2"/>
              <a:buChar char="Ø"/>
            </a:pPr>
            <a:endParaRPr lang="en-IN" sz="2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IN" sz="2400" b="1" dirty="0" smtClean="0"/>
              <a:t>EVALUATION AND DIAGNOSIS OF PARANEOPLASTIC SYNDROMES</a:t>
            </a:r>
            <a:endParaRPr lang="en-IN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signs and </a:t>
            </a:r>
            <a:r>
              <a:rPr lang="en-IN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symptoms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are consistent with a known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paraneoplastic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syndrome, </a:t>
            </a:r>
          </a:p>
          <a:p>
            <a:pPr algn="just">
              <a:buNone/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undertake a search for an unknown primary cancer 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 recurrence or progression of a known primary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tumor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 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Screening should include a 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careful physical examination including breast,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gynecologic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and prostate evaluations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basic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hematology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chemistry, and urine studies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chest radiograph; and mammogram</a:t>
            </a:r>
          </a:p>
          <a:p>
            <a:pPr lvl="1" algn="just"/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Computed tomography of the abdomen and pelvis is indicated if there are any suspicious symptoms, signs, or laboratory abnormalities 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719" y="1940129"/>
            <a:ext cx="8137535" cy="202255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Thank </a:t>
            </a:r>
            <a:r>
              <a:rPr lang="en-US" sz="96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you</a:t>
            </a:r>
            <a:r>
              <a:rPr lang="en-US" sz="8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 </a:t>
            </a:r>
            <a:endParaRPr lang="en-IN" sz="3200" b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ENDOCRINE PARANEOPLASTIC  SYNDROMES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Calibri" pitchFamily="34" charset="0"/>
              </a:rPr>
              <a:t>Hormones can be produced from </a:t>
            </a:r>
            <a:r>
              <a:rPr lang="en-IN" sz="2400" dirty="0" err="1" smtClean="0">
                <a:latin typeface="Calibri" pitchFamily="34" charset="0"/>
              </a:rPr>
              <a:t>eutopic</a:t>
            </a:r>
            <a:r>
              <a:rPr lang="en-IN" sz="2400" dirty="0" smtClean="0">
                <a:latin typeface="Calibri" pitchFamily="34" charset="0"/>
              </a:rPr>
              <a:t> or ectopic sources </a:t>
            </a:r>
            <a:endParaRPr lang="en-IN" sz="2400" i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n-IN" sz="2400" i="1" dirty="0" smtClean="0">
                <a:latin typeface="Calibri" pitchFamily="34" charset="0"/>
              </a:rPr>
              <a:t>	</a:t>
            </a:r>
            <a:r>
              <a:rPr lang="en-IN" sz="2400" b="1" i="1" dirty="0" err="1" smtClean="0">
                <a:latin typeface="Calibri" pitchFamily="34" charset="0"/>
              </a:rPr>
              <a:t>Eutopic</a:t>
            </a:r>
            <a:r>
              <a:rPr lang="en-IN" sz="2400" b="1" dirty="0" smtClean="0">
                <a:latin typeface="Calibri" pitchFamily="34" charset="0"/>
              </a:rPr>
              <a:t> </a:t>
            </a:r>
          </a:p>
          <a:p>
            <a:pPr lvl="1" algn="just"/>
            <a:r>
              <a:rPr lang="en-IN" sz="2000" dirty="0" smtClean="0">
                <a:latin typeface="Calibri" pitchFamily="34" charset="0"/>
              </a:rPr>
              <a:t>expression of a hormone from its normal tissue of origin, whereas </a:t>
            </a:r>
          </a:p>
          <a:p>
            <a:pPr algn="just">
              <a:buNone/>
            </a:pPr>
            <a:r>
              <a:rPr lang="en-IN" sz="2400" i="1" dirty="0" smtClean="0">
                <a:latin typeface="Calibri" pitchFamily="34" charset="0"/>
              </a:rPr>
              <a:t>	</a:t>
            </a:r>
            <a:r>
              <a:rPr lang="en-IN" sz="2400" b="1" i="1" dirty="0" smtClean="0">
                <a:latin typeface="Calibri" pitchFamily="34" charset="0"/>
              </a:rPr>
              <a:t>Ectopic</a:t>
            </a:r>
            <a:r>
              <a:rPr lang="en-IN" sz="2400" b="1" dirty="0" smtClean="0">
                <a:latin typeface="Calibri" pitchFamily="34" charset="0"/>
              </a:rPr>
              <a:t> </a:t>
            </a:r>
          </a:p>
          <a:p>
            <a:pPr lvl="1" algn="just"/>
            <a:r>
              <a:rPr lang="en-IN" sz="2000" dirty="0" smtClean="0">
                <a:latin typeface="Calibri" pitchFamily="34" charset="0"/>
              </a:rPr>
              <a:t>hormone production from an atypical tissue source.</a:t>
            </a:r>
          </a:p>
          <a:p>
            <a:pPr algn="just"/>
            <a:endParaRPr lang="en-IN" sz="2400" dirty="0" smtClean="0">
              <a:latin typeface="Calibri" pitchFamily="34" charset="0"/>
            </a:endParaRPr>
          </a:p>
          <a:p>
            <a:pPr algn="just"/>
            <a:r>
              <a:rPr lang="en-IN" sz="2400" i="1" dirty="0" smtClean="0">
                <a:latin typeface="Calibri" pitchFamily="34" charset="0"/>
              </a:rPr>
              <a:t>Ectopic expression</a:t>
            </a:r>
            <a:r>
              <a:rPr lang="en-IN" sz="2400" dirty="0" smtClean="0">
                <a:latin typeface="Calibri" pitchFamily="34" charset="0"/>
              </a:rPr>
              <a:t> leads to </a:t>
            </a:r>
          </a:p>
          <a:p>
            <a:pPr lvl="1" algn="just"/>
            <a:r>
              <a:rPr lang="en-IN" sz="2000" dirty="0" smtClean="0">
                <a:latin typeface="Calibri" pitchFamily="34" charset="0"/>
              </a:rPr>
              <a:t>high levels of hormones, </a:t>
            </a:r>
          </a:p>
          <a:p>
            <a:pPr lvl="1" algn="just"/>
            <a:r>
              <a:rPr lang="en-IN" sz="2000" dirty="0" smtClean="0">
                <a:latin typeface="Calibri" pitchFamily="34" charset="0"/>
              </a:rPr>
              <a:t>abnormal regulation of hormone production (e.g., defective feedback control)  </a:t>
            </a:r>
          </a:p>
          <a:p>
            <a:pPr lvl="1" algn="just"/>
            <a:r>
              <a:rPr lang="en-IN" sz="2000" dirty="0" smtClean="0">
                <a:latin typeface="Calibri" pitchFamily="34" charset="0"/>
              </a:rPr>
              <a:t>and peptide processing (resulting in large, unprocessed precursors).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IN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endocrine </a:t>
            </a:r>
            <a:r>
              <a:rPr lang="en-US" sz="2800" dirty="0" smtClean="0"/>
              <a:t> PARANEOPLASTIC  SYNDROMES</a:t>
            </a:r>
            <a:r>
              <a:rPr lang="en-IN" sz="2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IN" sz="2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en-IN" sz="26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1" name="Picture 3" descr="C:\Users\puru\Pictures\Capture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8501121" cy="55721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82042" cy="639762"/>
          </a:xfrm>
        </p:spPr>
        <p:txBody>
          <a:bodyPr>
            <a:normAutofit fontScale="90000"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/>
            </a:r>
            <a:br>
              <a:rPr lang="en-IN" sz="2400" dirty="0" smtClean="0">
                <a:solidFill>
                  <a:srgbClr val="FF0000"/>
                </a:solidFill>
              </a:rPr>
            </a:br>
            <a:r>
              <a:rPr lang="en-IN" sz="2400" dirty="0" smtClean="0">
                <a:solidFill>
                  <a:srgbClr val="FF0000"/>
                </a:solidFill>
              </a:rPr>
              <a:t/>
            </a:r>
            <a:br>
              <a:rPr lang="en-IN" sz="2400" dirty="0" smtClean="0">
                <a:solidFill>
                  <a:srgbClr val="FF0000"/>
                </a:solidFill>
              </a:rPr>
            </a:br>
            <a:r>
              <a:rPr lang="en-IN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endocrine </a:t>
            </a:r>
            <a:r>
              <a:rPr lang="en-US" sz="3600" dirty="0" smtClean="0"/>
              <a:t> PARANEOPLASTIC  SYNDROMES</a:t>
            </a:r>
            <a:r>
              <a:rPr lang="en-IN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IN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IN" sz="2400" dirty="0" smtClean="0">
                <a:solidFill>
                  <a:srgbClr val="FF0000"/>
                </a:solidFill>
              </a:rPr>
              <a:t/>
            </a:r>
            <a:br>
              <a:rPr lang="en-IN" sz="2400" dirty="0" smtClean="0">
                <a:solidFill>
                  <a:srgbClr val="FF0000"/>
                </a:solidFill>
              </a:rPr>
            </a:br>
            <a:r>
              <a:rPr lang="en-IN" sz="2400" dirty="0" smtClean="0">
                <a:solidFill>
                  <a:srgbClr val="FF0000"/>
                </a:solidFill>
              </a:rPr>
              <a:t/>
            </a:r>
            <a:br>
              <a:rPr lang="en-IN" sz="2400" dirty="0" smtClean="0">
                <a:solidFill>
                  <a:srgbClr val="FF0000"/>
                </a:solidFill>
              </a:rPr>
            </a:br>
            <a:endParaRPr lang="en-IN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8643998" cy="578647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en-US" sz="3200" dirty="0" err="1" smtClean="0"/>
              <a:t>Humoral</a:t>
            </a:r>
            <a:r>
              <a:rPr lang="en-US" sz="3200" dirty="0" smtClean="0"/>
              <a:t>  </a:t>
            </a:r>
            <a:r>
              <a:rPr lang="en-US" sz="3200" dirty="0" err="1" smtClean="0"/>
              <a:t>Hypercalcemia</a:t>
            </a:r>
            <a:r>
              <a:rPr lang="en-US" sz="3200" dirty="0" smtClean="0"/>
              <a:t> of Malignancy ( HHM)</a:t>
            </a:r>
            <a:endParaRPr lang="en-IN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</a:rPr>
              <a:t>Occurs in up to 20% of patients with cancer</a:t>
            </a:r>
          </a:p>
          <a:p>
            <a:pPr algn="just"/>
            <a:endParaRPr lang="en-US" sz="2400" dirty="0" smtClean="0">
              <a:latin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</a:rPr>
              <a:t>Known malignancy, recent onset of </a:t>
            </a:r>
            <a:r>
              <a:rPr lang="en-US" sz="2400" dirty="0" err="1" smtClean="0">
                <a:latin typeface="Calibri" pitchFamily="34" charset="0"/>
              </a:rPr>
              <a:t>hypercalcemia</a:t>
            </a:r>
            <a:r>
              <a:rPr lang="en-US" sz="2400" dirty="0" smtClean="0">
                <a:latin typeface="Calibri" pitchFamily="34" charset="0"/>
              </a:rPr>
              <a:t>, very high levels of Ca </a:t>
            </a:r>
            <a:r>
              <a:rPr lang="en-US" sz="2400" baseline="30000" dirty="0" smtClean="0">
                <a:latin typeface="Calibri" pitchFamily="34" charset="0"/>
              </a:rPr>
              <a:t>++</a:t>
            </a:r>
          </a:p>
          <a:p>
            <a:pPr algn="just"/>
            <a:endParaRPr lang="en-US" sz="2400" baseline="30000" dirty="0" smtClean="0">
              <a:latin typeface="Calibri" pitchFamily="34" charset="0"/>
            </a:endParaRPr>
          </a:p>
          <a:p>
            <a:pPr algn="just"/>
            <a:r>
              <a:rPr lang="en-US" sz="3600" baseline="30000" dirty="0" smtClean="0">
                <a:latin typeface="Calibri" pitchFamily="34" charset="0"/>
              </a:rPr>
              <a:t>May be initial presenting feature of malignancy</a:t>
            </a:r>
          </a:p>
          <a:p>
            <a:pPr algn="just"/>
            <a:endParaRPr lang="en-US" sz="3600" baseline="30000" dirty="0" smtClean="0">
              <a:latin typeface="Calibri" pitchFamily="34" charset="0"/>
            </a:endParaRPr>
          </a:p>
          <a:p>
            <a:pPr algn="just"/>
            <a:r>
              <a:rPr lang="en-US" sz="3600" baseline="30000" dirty="0" err="1" smtClean="0">
                <a:latin typeface="Calibri" pitchFamily="34" charset="0"/>
              </a:rPr>
              <a:t>Hypercalciuria</a:t>
            </a:r>
            <a:r>
              <a:rPr lang="en-US" sz="3600" baseline="30000" dirty="0" smtClean="0">
                <a:latin typeface="Calibri" pitchFamily="34" charset="0"/>
              </a:rPr>
              <a:t>, </a:t>
            </a:r>
            <a:r>
              <a:rPr lang="en-US" sz="3600" baseline="30000" dirty="0" err="1" smtClean="0">
                <a:latin typeface="Calibri" pitchFamily="34" charset="0"/>
              </a:rPr>
              <a:t>hypophosphatemia</a:t>
            </a:r>
            <a:r>
              <a:rPr lang="en-US" sz="3600" baseline="30000" dirty="0" smtClean="0">
                <a:latin typeface="Calibri" pitchFamily="34" charset="0"/>
              </a:rPr>
              <a:t>, </a:t>
            </a:r>
            <a:r>
              <a:rPr lang="en-US" sz="3600" b="1" baseline="30000" dirty="0" smtClean="0">
                <a:latin typeface="Calibri" pitchFamily="34" charset="0"/>
              </a:rPr>
              <a:t>Suppressed PTH levels</a:t>
            </a:r>
            <a:r>
              <a:rPr lang="en-US" sz="3600" baseline="30000" dirty="0" smtClean="0">
                <a:latin typeface="Calibri" pitchFamily="34" charset="0"/>
              </a:rPr>
              <a:t>, </a:t>
            </a:r>
            <a:r>
              <a:rPr lang="en-US" sz="3600" b="1" baseline="30000" dirty="0" smtClean="0">
                <a:latin typeface="Calibri" pitchFamily="34" charset="0"/>
              </a:rPr>
              <a:t>metabolic  alkalosis .</a:t>
            </a:r>
          </a:p>
          <a:p>
            <a:pPr algn="just"/>
            <a:endParaRPr lang="en-US" sz="3600" b="1" dirty="0" smtClean="0">
              <a:latin typeface="Calibri" pitchFamily="34" charset="0"/>
            </a:endParaRPr>
          </a:p>
          <a:p>
            <a:pPr algn="just"/>
            <a:r>
              <a:rPr lang="en-US" sz="3600" b="1" baseline="30000" dirty="0" smtClean="0">
                <a:latin typeface="Calibri" pitchFamily="34" charset="0"/>
              </a:rPr>
              <a:t>I</a:t>
            </a:r>
            <a:r>
              <a:rPr lang="en-US" sz="3600" baseline="30000" dirty="0" smtClean="0">
                <a:latin typeface="Calibri" pitchFamily="34" charset="0"/>
              </a:rPr>
              <a:t>ncreased </a:t>
            </a:r>
            <a:r>
              <a:rPr lang="en-US" sz="3600" baseline="30000" dirty="0" err="1" smtClean="0">
                <a:latin typeface="Calibri" pitchFamily="34" charset="0"/>
              </a:rPr>
              <a:t>PTHrP</a:t>
            </a:r>
            <a:r>
              <a:rPr lang="en-US" sz="3600" baseline="30000" dirty="0" smtClean="0">
                <a:latin typeface="Calibri" pitchFamily="34" charset="0"/>
              </a:rPr>
              <a:t> in 80 %,  increased 1, 25 (OH) 2 in lymphoma</a:t>
            </a:r>
          </a:p>
          <a:p>
            <a:pPr algn="just"/>
            <a:endParaRPr lang="en-IN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Cushing’s syndrome caused by ectopic ACTH production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Accounts for 10-20 % of Cushing’s syndrome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SCLC ( &gt;50 %) is the most common cause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Less marked fat gain and centripetal fat redistribution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Fluid retention, hypertension, metabolic alkalosis, glucose intolerance and psychosis.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Incresed</a:t>
            </a:r>
            <a:r>
              <a:rPr lang="en-US" sz="2000" dirty="0" smtClean="0"/>
              <a:t> pigmentation ( MSH) , marked skin fragility and easy bruising, severe </a:t>
            </a:r>
            <a:r>
              <a:rPr lang="en-US" sz="2000" dirty="0" err="1" smtClean="0"/>
              <a:t>hypokalemia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High plasma ACTH levels (&gt;100 pg/ml) and </a:t>
            </a:r>
            <a:r>
              <a:rPr lang="en-US" sz="2000" b="1" dirty="0" smtClean="0"/>
              <a:t>do not respond to </a:t>
            </a:r>
            <a:r>
              <a:rPr lang="en-US" sz="2000" b="1" dirty="0" err="1" smtClean="0"/>
              <a:t>glucocorticoid</a:t>
            </a:r>
            <a:r>
              <a:rPr lang="en-US" sz="2000" b="1" dirty="0" smtClean="0"/>
              <a:t> suppression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1572</Words>
  <Application>Microsoft Office PowerPoint</Application>
  <PresentationFormat>On-screen Show (4:3)</PresentationFormat>
  <Paragraphs>393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PARANEOPLASTIC  SYNDROMES</vt:lpstr>
      <vt:lpstr>PARANEOPLASTIC  SYNDROMES</vt:lpstr>
      <vt:lpstr>MECHANISM</vt:lpstr>
      <vt:lpstr>ASSOCIATED CANCERS</vt:lpstr>
      <vt:lpstr>ENDOCRINE PARANEOPLASTIC  SYNDROMES</vt:lpstr>
      <vt:lpstr>Slide 6</vt:lpstr>
      <vt:lpstr>   endocrine  PARANEOPLASTIC  SYNDROMES   </vt:lpstr>
      <vt:lpstr>Humoral  Hypercalcemia of Malignancy ( HHM)</vt:lpstr>
      <vt:lpstr>Cushing’s syndrome caused by ectopic ACTH production</vt:lpstr>
      <vt:lpstr>Paraneoplastic  Hematologic syndromes</vt:lpstr>
      <vt:lpstr>Treatment </vt:lpstr>
      <vt:lpstr>Thrombophlebitis</vt:lpstr>
      <vt:lpstr>Thrombophlebitis Treatment</vt:lpstr>
      <vt:lpstr>Prophylaxis</vt:lpstr>
      <vt:lpstr>Paraneoplastic Neurologic Syndromes(PNDs)</vt:lpstr>
      <vt:lpstr>Paraneoplastic Neurologic Syndromes(PNDs</vt:lpstr>
      <vt:lpstr>Paraneoplastic Syndromes of the Nervous System</vt:lpstr>
      <vt:lpstr>Paraneoplastic Syndromes of the Nervous System... </vt:lpstr>
      <vt:lpstr>Paraneoplastic Neurologic Syndromes (PNDs)</vt:lpstr>
      <vt:lpstr>Antibodies to Intracellular Antigens, Syndromes, and Associated Cancers</vt:lpstr>
      <vt:lpstr>Antibodies to cell surface or synaptic antigens, syndromes,and associated tumors</vt:lpstr>
      <vt:lpstr>Paraneoplastic Encephalomyelitis and Focal Encephalitis  Inflammatory involvement of multiple CNS areas including brain, brainstem, cerebellum, and spinal cord </vt:lpstr>
      <vt:lpstr>Paraneoplastic Encephalomyelitis and Focal Encephalitis </vt:lpstr>
      <vt:lpstr>Paraneoplastic encephalitis</vt:lpstr>
      <vt:lpstr>Slide 25</vt:lpstr>
      <vt:lpstr>Treatment </vt:lpstr>
      <vt:lpstr>Paraneoplastic Cerebellar Degeneration </vt:lpstr>
      <vt:lpstr>LEMS </vt:lpstr>
      <vt:lpstr>LEMS </vt:lpstr>
      <vt:lpstr>Treatment of LEMS</vt:lpstr>
      <vt:lpstr>Paraneoplastic Opsoclonus-Myoclonus Syndrome </vt:lpstr>
      <vt:lpstr>Paraneoplastic Opsoclonus-Myoclonus Syndrome </vt:lpstr>
      <vt:lpstr>Paraneoplastic Peripheral Neuropathies </vt:lpstr>
      <vt:lpstr>Paraneoplastic Peripheral Neuropathies </vt:lpstr>
      <vt:lpstr>Peripheral nerve hyperexcitability (neuromyotonia, or Isaacs' syndrome ) </vt:lpstr>
      <vt:lpstr>Paraneoplastic Dermatologic Syndromes</vt:lpstr>
      <vt:lpstr>Slide 37</vt:lpstr>
      <vt:lpstr>VASCULAR </vt:lpstr>
      <vt:lpstr>EVALUATION AND DIAGNOSIS OF PARANEOPLASTIC SYNDROMES</vt:lpstr>
      <vt:lpstr>EVALUATION AND DIAGNOSIS OF PARANEOPLASTIC SYNDROMES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puru</dc:creator>
  <cp:lastModifiedBy>VIVEKK</cp:lastModifiedBy>
  <cp:revision>99</cp:revision>
  <dcterms:created xsi:type="dcterms:W3CDTF">2012-05-24T11:30:20Z</dcterms:created>
  <dcterms:modified xsi:type="dcterms:W3CDTF">2014-08-31T06:54:39Z</dcterms:modified>
</cp:coreProperties>
</file>